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74" r:id="rId3"/>
    <p:sldId id="261" r:id="rId4"/>
    <p:sldId id="259" r:id="rId5"/>
    <p:sldId id="260" r:id="rId6"/>
    <p:sldId id="273" r:id="rId7"/>
    <p:sldId id="264" r:id="rId8"/>
    <p:sldId id="262" r:id="rId9"/>
    <p:sldId id="263" r:id="rId10"/>
    <p:sldId id="265" r:id="rId11"/>
    <p:sldId id="266" r:id="rId12"/>
    <p:sldId id="267" r:id="rId13"/>
    <p:sldId id="268" r:id="rId14"/>
    <p:sldId id="275" r:id="rId15"/>
    <p:sldId id="276" r:id="rId16"/>
    <p:sldId id="270" r:id="rId17"/>
    <p:sldId id="271" r:id="rId18"/>
    <p:sldId id="278" r:id="rId19"/>
    <p:sldId id="279"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76420"/>
  </p:normalViewPr>
  <p:slideViewPr>
    <p:cSldViewPr snapToGrid="0" snapToObjects="1">
      <p:cViewPr varScale="1">
        <p:scale>
          <a:sx n="74" d="100"/>
          <a:sy n="74" d="100"/>
        </p:scale>
        <p:origin x="14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g>
</file>

<file path=ppt/media/image6.jpg>
</file>

<file path=ppt/media/image7.jp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3D5BBC-4F72-3048-9F28-C4DE8E3DF89A}" type="datetimeFigureOut">
              <a:rPr lang="en-US" smtClean="0"/>
              <a:t>1/31/18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222893-BB2D-804D-8AEA-5CBC7E04E79E}" type="slidenum">
              <a:rPr lang="en-US" smtClean="0"/>
              <a:t>‹#›</a:t>
            </a:fld>
            <a:endParaRPr lang="en-US"/>
          </a:p>
        </p:txBody>
      </p:sp>
    </p:spTree>
    <p:extLst>
      <p:ext uri="{BB962C8B-B14F-4D97-AF65-F5344CB8AC3E}">
        <p14:creationId xmlns:p14="http://schemas.microsoft.com/office/powerpoint/2010/main" val="1770239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smtClean="0">
              <a:solidFill>
                <a:schemeClr val="tx1"/>
              </a:solidFill>
              <a:effectLst/>
              <a:latin typeface="+mn-lt"/>
              <a:ea typeface="+mn-ea"/>
              <a:cs typeface="+mn-cs"/>
            </a:endParaRPr>
          </a:p>
          <a:p>
            <a:pPr marL="228600" indent="-228600">
              <a:buAutoNum type="arabicParenR"/>
            </a:pPr>
            <a:r>
              <a:rPr lang="en-US" sz="1200" kern="1200" dirty="0" err="1" smtClean="0">
                <a:solidFill>
                  <a:schemeClr val="tx1"/>
                </a:solidFill>
                <a:effectLst/>
                <a:latin typeface="+mn-lt"/>
                <a:ea typeface="+mn-ea"/>
                <a:cs typeface="+mn-cs"/>
              </a:rPr>
              <a:t>travlendar’s</a:t>
            </a:r>
            <a:r>
              <a:rPr lang="en-US" sz="1200" kern="1200" dirty="0" smtClean="0">
                <a:solidFill>
                  <a:schemeClr val="tx1"/>
                </a:solidFill>
                <a:effectLst/>
                <a:latin typeface="+mn-lt"/>
                <a:ea typeface="+mn-ea"/>
                <a:cs typeface="+mn-cs"/>
              </a:rPr>
              <a:t> PURPOSE is</a:t>
            </a:r>
            <a:r>
              <a:rPr lang="en-US" sz="1200" kern="1200" baseline="0" dirty="0" smtClean="0">
                <a:solidFill>
                  <a:schemeClr val="tx1"/>
                </a:solidFill>
                <a:effectLst/>
                <a:latin typeface="+mn-lt"/>
                <a:ea typeface="+mn-ea"/>
                <a:cs typeface="+mn-cs"/>
              </a:rPr>
              <a:t> to</a:t>
            </a:r>
            <a:r>
              <a:rPr lang="en-US" sz="1200" kern="1200" dirty="0" smtClean="0">
                <a:solidFill>
                  <a:schemeClr val="tx1"/>
                </a:solidFill>
                <a:effectLst/>
                <a:latin typeface="+mn-lt"/>
                <a:ea typeface="+mn-ea"/>
                <a:cs typeface="+mn-cs"/>
              </a:rPr>
              <a:t> SIMPLIFY user's daily life and</a:t>
            </a:r>
            <a:r>
              <a:rPr lang="en-US" sz="1200" kern="1200" baseline="0" dirty="0" smtClean="0">
                <a:solidFill>
                  <a:schemeClr val="tx1"/>
                </a:solidFill>
                <a:effectLst/>
                <a:latin typeface="+mn-lt"/>
                <a:ea typeface="+mn-ea"/>
                <a:cs typeface="+mn-cs"/>
              </a:rPr>
              <a:t> HELP them to SCHEDULE their activities.</a:t>
            </a:r>
          </a:p>
          <a:p>
            <a:pPr marL="228600" indent="-228600">
              <a:buAutoNum type="arabicParenR"/>
            </a:pPr>
            <a:r>
              <a:rPr lang="en-US" sz="1200" kern="1200" baseline="0" dirty="0" smtClean="0">
                <a:solidFill>
                  <a:schemeClr val="tx1"/>
                </a:solidFill>
                <a:effectLst/>
                <a:latin typeface="+mn-lt"/>
                <a:ea typeface="+mn-ea"/>
                <a:cs typeface="+mn-cs"/>
              </a:rPr>
              <a:t>In order to do that, it must INCORPORATE many functionalities that are currently provided by many separate applications (calendar, maps, travel scheduler</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a:t>
            </a:r>
          </a:p>
          <a:p>
            <a:pPr marL="228600" indent="-228600">
              <a:buAutoNum type="arabicParenR"/>
            </a:pPr>
            <a:r>
              <a:rPr lang="en-US" sz="1200" kern="1200" dirty="0" smtClean="0">
                <a:solidFill>
                  <a:schemeClr val="tx1"/>
                </a:solidFill>
                <a:effectLst/>
                <a:latin typeface="+mn-lt"/>
                <a:ea typeface="+mn-ea"/>
                <a:cs typeface="+mn-cs"/>
              </a:rPr>
              <a:t>inside </a:t>
            </a:r>
            <a:r>
              <a:rPr lang="en-US" sz="1200" kern="1200" dirty="0" err="1" smtClean="0">
                <a:solidFill>
                  <a:schemeClr val="tx1"/>
                </a:solidFill>
                <a:effectLst/>
                <a:latin typeface="+mn-lt"/>
                <a:ea typeface="+mn-ea"/>
                <a:cs typeface="+mn-cs"/>
              </a:rPr>
              <a:t>travlendar</a:t>
            </a:r>
            <a:r>
              <a:rPr lang="en-US" sz="1200" kern="1200" dirty="0" smtClean="0">
                <a:solidFill>
                  <a:schemeClr val="tx1"/>
                </a:solidFill>
                <a:effectLst/>
                <a:latin typeface="+mn-lt"/>
                <a:ea typeface="+mn-ea"/>
                <a:cs typeface="+mn-cs"/>
              </a:rPr>
              <a:t>, each user</a:t>
            </a:r>
            <a:r>
              <a:rPr lang="en-US" sz="1200" kern="1200" baseline="0" dirty="0" smtClean="0">
                <a:solidFill>
                  <a:schemeClr val="tx1"/>
                </a:solidFill>
                <a:effectLst/>
                <a:latin typeface="+mn-lt"/>
                <a:ea typeface="+mn-ea"/>
                <a:cs typeface="+mn-cs"/>
              </a:rPr>
              <a:t> owns a calendar and a set of preferences</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FORMALLY -&gt; NEXT SLIDE</a:t>
            </a:r>
            <a:endParaRPr lang="en-US" dirty="0" smtClean="0">
              <a:effectLst/>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Identify the best mobility option; </a:t>
            </a:r>
            <a:endParaRPr lang="en-US" dirty="0" smtClean="0">
              <a:effectLst/>
            </a:endParaRPr>
          </a:p>
          <a:p>
            <a:r>
              <a:rPr lang="en-US" sz="1200" kern="1200" dirty="0" smtClean="0">
                <a:solidFill>
                  <a:schemeClr val="tx1"/>
                </a:solidFill>
                <a:effectLst/>
                <a:latin typeface="+mn-lt"/>
                <a:ea typeface="+mn-ea"/>
                <a:cs typeface="+mn-cs"/>
              </a:rPr>
              <a:t>  Support the user in buying public transport tickets, if necessary; </a:t>
            </a:r>
            <a:endParaRPr lang="en-US" dirty="0" smtClean="0">
              <a:effectLst/>
            </a:endParaRPr>
          </a:p>
          <a:p>
            <a:r>
              <a:rPr lang="en-US" sz="1200" kern="1200" dirty="0" smtClean="0">
                <a:solidFill>
                  <a:schemeClr val="tx1"/>
                </a:solidFill>
                <a:effectLst/>
                <a:latin typeface="+mn-lt"/>
                <a:ea typeface="+mn-ea"/>
                <a:cs typeface="+mn-cs"/>
              </a:rPr>
              <a:t>  Locate the nearest car or bike sharing, if they represent the best </a:t>
            </a:r>
            <a:endParaRPr lang="en-US" dirty="0" smtClean="0">
              <a:effectLst/>
            </a:endParaRPr>
          </a:p>
          <a:p>
            <a:r>
              <a:rPr lang="en-US" sz="1200" kern="1200" dirty="0" smtClean="0">
                <a:solidFill>
                  <a:schemeClr val="tx1"/>
                </a:solidFill>
                <a:effectLst/>
                <a:latin typeface="+mn-lt"/>
                <a:ea typeface="+mn-ea"/>
                <a:cs typeface="+mn-cs"/>
              </a:rPr>
              <a:t>solution; </a:t>
            </a:r>
            <a:endParaRPr lang="en-US" dirty="0" smtClean="0">
              <a:effectLst/>
            </a:endParaRPr>
          </a:p>
          <a:p>
            <a:r>
              <a:rPr lang="en-US" sz="1200" kern="1200" dirty="0" smtClean="0">
                <a:solidFill>
                  <a:schemeClr val="tx1"/>
                </a:solidFill>
                <a:effectLst/>
                <a:latin typeface="+mn-lt"/>
                <a:ea typeface="+mn-ea"/>
                <a:cs typeface="+mn-cs"/>
              </a:rPr>
              <a:t>  Warn the user when a place can’t be reached in the available time. </a:t>
            </a:r>
            <a:endParaRPr lang="en-US" dirty="0" smtClean="0">
              <a:effectLst/>
            </a:endParaRPr>
          </a:p>
          <a:p>
            <a:r>
              <a:rPr lang="en-US" sz="1200" kern="1200" dirty="0" smtClean="0">
                <a:solidFill>
                  <a:schemeClr val="tx1"/>
                </a:solidFill>
                <a:effectLst/>
                <a:latin typeface="+mn-lt"/>
                <a:ea typeface="+mn-ea"/>
                <a:cs typeface="+mn-cs"/>
              </a:rPr>
              <a:t>In general, Travlendar+ should make it easier to organize complex schedules, by finding the best compromises between time optimization and the users’ needs and preferences. </a:t>
            </a:r>
            <a:endParaRPr lang="en-US" dirty="0" smtClean="0"/>
          </a:p>
        </p:txBody>
      </p:sp>
      <p:sp>
        <p:nvSpPr>
          <p:cNvPr id="4" name="Slide Number Placeholder 3"/>
          <p:cNvSpPr>
            <a:spLocks noGrp="1"/>
          </p:cNvSpPr>
          <p:nvPr>
            <p:ph type="sldNum" sz="quarter" idx="10"/>
          </p:nvPr>
        </p:nvSpPr>
        <p:spPr/>
        <p:txBody>
          <a:bodyPr/>
          <a:lstStyle/>
          <a:p>
            <a:fld id="{4D222893-BB2D-804D-8AEA-5CBC7E04E79E}" type="slidenum">
              <a:rPr lang="en-US" smtClean="0"/>
              <a:t>1</a:t>
            </a:fld>
            <a:endParaRPr lang="en-US"/>
          </a:p>
        </p:txBody>
      </p:sp>
    </p:spTree>
    <p:extLst>
      <p:ext uri="{BB962C8B-B14F-4D97-AF65-F5344CB8AC3E}">
        <p14:creationId xmlns:p14="http://schemas.microsoft.com/office/powerpoint/2010/main" val="11484580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components</a:t>
            </a:r>
            <a:r>
              <a:rPr lang="en-US" baseline="0" dirty="0" smtClean="0"/>
              <a:t> are merged into one here</a:t>
            </a:r>
          </a:p>
          <a:p>
            <a:endParaRPr lang="en-US" baseline="0" dirty="0" smtClean="0"/>
          </a:p>
          <a:p>
            <a:r>
              <a:rPr lang="en-US" baseline="0" dirty="0" smtClean="0"/>
              <a:t>some components have been split here</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10</a:t>
            </a:fld>
            <a:endParaRPr lang="en-US"/>
          </a:p>
        </p:txBody>
      </p:sp>
    </p:spTree>
    <p:extLst>
      <p:ext uri="{BB962C8B-B14F-4D97-AF65-F5344CB8AC3E}">
        <p14:creationId xmlns:p14="http://schemas.microsoft.com/office/powerpoint/2010/main" val="6504202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t>
            </a:r>
            <a:r>
              <a:rPr lang="en-US" baseline="0" dirty="0" smtClean="0"/>
              <a:t> tier -&gt; clients</a:t>
            </a:r>
          </a:p>
          <a:p>
            <a:r>
              <a:rPr lang="en-US" baseline="0" dirty="0" smtClean="0"/>
              <a:t>D tier -&gt; DBMS &amp; data layer</a:t>
            </a:r>
          </a:p>
          <a:p>
            <a:r>
              <a:rPr lang="en-US" baseline="0" dirty="0" smtClean="0"/>
              <a:t>C ties -&gt; server + DECS</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12</a:t>
            </a:fld>
            <a:endParaRPr lang="en-US"/>
          </a:p>
        </p:txBody>
      </p:sp>
    </p:spTree>
    <p:extLst>
      <p:ext uri="{BB962C8B-B14F-4D97-AF65-F5344CB8AC3E}">
        <p14:creationId xmlns:p14="http://schemas.microsoft.com/office/powerpoint/2010/main" val="13742994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MVC improve extensibility, it makes it easier to develop different clients without </a:t>
            </a:r>
            <a:r>
              <a:rPr lang="en-US" dirty="0" err="1" smtClean="0"/>
              <a:t>mofying</a:t>
            </a:r>
            <a:r>
              <a:rPr lang="en-US" baseline="0" dirty="0" smtClean="0"/>
              <a:t> the server</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13</a:t>
            </a:fld>
            <a:endParaRPr lang="en-US"/>
          </a:p>
        </p:txBody>
      </p:sp>
    </p:spTree>
    <p:extLst>
      <p:ext uri="{BB962C8B-B14F-4D97-AF65-F5344CB8AC3E}">
        <p14:creationId xmlns:p14="http://schemas.microsoft.com/office/powerpoint/2010/main" val="658075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showed models here</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14</a:t>
            </a:fld>
            <a:endParaRPr lang="en-US"/>
          </a:p>
        </p:txBody>
      </p:sp>
    </p:spTree>
    <p:extLst>
      <p:ext uri="{BB962C8B-B14F-4D97-AF65-F5344CB8AC3E}">
        <p14:creationId xmlns:p14="http://schemas.microsoft.com/office/powerpoint/2010/main" val="7047611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showed models here</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15</a:t>
            </a:fld>
            <a:endParaRPr lang="en-US"/>
          </a:p>
        </p:txBody>
      </p:sp>
    </p:spTree>
    <p:extLst>
      <p:ext uri="{BB962C8B-B14F-4D97-AF65-F5344CB8AC3E}">
        <p14:creationId xmlns:p14="http://schemas.microsoft.com/office/powerpoint/2010/main" val="1008651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showed models here</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20</a:t>
            </a:fld>
            <a:endParaRPr lang="en-US"/>
          </a:p>
        </p:txBody>
      </p:sp>
    </p:spTree>
    <p:extLst>
      <p:ext uri="{BB962C8B-B14F-4D97-AF65-F5344CB8AC3E}">
        <p14:creationId xmlns:p14="http://schemas.microsoft.com/office/powerpoint/2010/main" val="498033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FORMALLY speaking, users’ needs</a:t>
            </a:r>
            <a:r>
              <a:rPr lang="en-US" baseline="0" dirty="0" smtClean="0"/>
              <a:t> are described by the</a:t>
            </a:r>
            <a:r>
              <a:rPr lang="en-US" dirty="0" smtClean="0"/>
              <a:t> goals on the left, and they're mapped with</a:t>
            </a:r>
            <a:r>
              <a:rPr lang="en-US" baseline="0" dirty="0" smtClean="0"/>
              <a:t> requirements on the right.</a:t>
            </a:r>
          </a:p>
          <a:p>
            <a:endParaRPr lang="en-US" baseline="0" dirty="0" smtClean="0"/>
          </a:p>
          <a:p>
            <a:r>
              <a:rPr lang="en-US" baseline="0" dirty="0" smtClean="0"/>
              <a:t>from most trivial to more complex ones</a:t>
            </a:r>
          </a:p>
          <a:p>
            <a:endParaRPr lang="en-US" baseline="0" dirty="0" smtClean="0"/>
          </a:p>
          <a:p>
            <a:r>
              <a:rPr lang="en-US" baseline="0" dirty="0" smtClean="0"/>
              <a:t>REQUIREMENTS AND ASSUMPTIONS IMPLY GOALS</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2</a:t>
            </a:fld>
            <a:endParaRPr lang="en-US"/>
          </a:p>
        </p:txBody>
      </p:sp>
    </p:spTree>
    <p:extLst>
      <p:ext uri="{BB962C8B-B14F-4D97-AF65-F5344CB8AC3E}">
        <p14:creationId xmlns:p14="http://schemas.microsoft.com/office/powerpoint/2010/main" val="226486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a:t>
            </a:r>
            <a:r>
              <a:rPr lang="en-US" baseline="0" dirty="0" smtClean="0"/>
              <a:t> catch i</a:t>
            </a:r>
            <a:r>
              <a:rPr lang="en-US" dirty="0" smtClean="0"/>
              <a:t>nteraction</a:t>
            </a:r>
            <a:r>
              <a:rPr lang="en-US" baseline="0" dirty="0" smtClean="0"/>
              <a:t> user/system design</a:t>
            </a:r>
          </a:p>
          <a:p>
            <a:r>
              <a:rPr lang="en-US" dirty="0" smtClean="0"/>
              <a:t>almost every</a:t>
            </a:r>
            <a:r>
              <a:rPr lang="en-US" baseline="0" dirty="0" smtClean="0"/>
              <a:t> relevant use case</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3</a:t>
            </a:fld>
            <a:endParaRPr lang="en-US"/>
          </a:p>
        </p:txBody>
      </p:sp>
    </p:spTree>
    <p:extLst>
      <p:ext uri="{BB962C8B-B14F-4D97-AF65-F5344CB8AC3E}">
        <p14:creationId xmlns:p14="http://schemas.microsoft.com/office/powerpoint/2010/main" val="936033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identified this as the most important use case, that we thought it was worth to describe in details</a:t>
            </a:r>
          </a:p>
          <a:p>
            <a:endParaRPr lang="en-US" baseline="0" dirty="0" smtClean="0"/>
          </a:p>
          <a:p>
            <a:r>
              <a:rPr lang="en-US" baseline="0" dirty="0" smtClean="0"/>
              <a:t>- performed by user logged</a:t>
            </a:r>
          </a:p>
          <a:p>
            <a:r>
              <a:rPr lang="en-US" baseline="0" dirty="0" smtClean="0"/>
              <a:t>- used inserts data</a:t>
            </a:r>
          </a:p>
          <a:p>
            <a:r>
              <a:rPr lang="en-US" baseline="0" dirty="0" smtClean="0"/>
              <a:t>- server computes and answers ANYWAY (make users aware)</a:t>
            </a:r>
          </a:p>
          <a:p>
            <a:pPr marL="171450" indent="-171450">
              <a:buFontTx/>
              <a:buChar char="-"/>
            </a:pPr>
            <a:r>
              <a:rPr lang="en-US" baseline="0" dirty="0" smtClean="0"/>
              <a:t>user is showed the result</a:t>
            </a:r>
          </a:p>
          <a:p>
            <a:pPr marL="171450" indent="-171450">
              <a:buFontTx/>
              <a:buChar char="-"/>
            </a:pPr>
            <a:r>
              <a:rPr lang="en-US" baseline="0" dirty="0" smtClean="0"/>
              <a:t>Precise flow of events</a:t>
            </a:r>
          </a:p>
          <a:p>
            <a:pPr marL="171450" indent="-171450">
              <a:buFontTx/>
              <a:buChar char="-"/>
            </a:pPr>
            <a:r>
              <a:rPr lang="en-US" baseline="0" dirty="0" smtClean="0"/>
              <a:t>exceptions</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4</a:t>
            </a:fld>
            <a:endParaRPr lang="en-US"/>
          </a:p>
        </p:txBody>
      </p:sp>
    </p:spTree>
    <p:extLst>
      <p:ext uri="{BB962C8B-B14F-4D97-AF65-F5344CB8AC3E}">
        <p14:creationId xmlns:p14="http://schemas.microsoft.com/office/powerpoint/2010/main" val="456246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important</a:t>
            </a:r>
            <a:r>
              <a:rPr lang="en-US" baseline="0" dirty="0" smtClean="0"/>
              <a:t> use case emerged by the implementation</a:t>
            </a:r>
          </a:p>
          <a:p>
            <a:r>
              <a:rPr lang="en-US" baseline="0" dirty="0" smtClean="0"/>
              <a:t>Include/extend</a:t>
            </a:r>
          </a:p>
          <a:p>
            <a:r>
              <a:rPr lang="en-US" baseline="0" dirty="0" smtClean="0"/>
              <a:t>More intuitive as possible</a:t>
            </a:r>
          </a:p>
          <a:p>
            <a:r>
              <a:rPr lang="en-US" baseline="0" dirty="0" smtClean="0"/>
              <a:t>reach every functionality</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5</a:t>
            </a:fld>
            <a:endParaRPr lang="en-US"/>
          </a:p>
        </p:txBody>
      </p:sp>
    </p:spTree>
    <p:extLst>
      <p:ext uri="{BB962C8B-B14F-4D97-AF65-F5344CB8AC3E}">
        <p14:creationId xmlns:p14="http://schemas.microsoft.com/office/powerpoint/2010/main" val="11934802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a:t>
            </a:r>
            <a:r>
              <a:rPr lang="en-US" baseline="0" dirty="0" smtClean="0"/>
              <a:t> the system is really complex (involves MANY ENTITIES users, calendars, events, preferences</a:t>
            </a:r>
            <a:r>
              <a:rPr lang="mr-IN" baseline="0" dirty="0" smtClean="0"/>
              <a:t>…</a:t>
            </a:r>
            <a:r>
              <a:rPr lang="en-US" baseline="0" dirty="0" smtClean="0"/>
              <a:t>) it has been necessary to give a proof of consistency</a:t>
            </a:r>
          </a:p>
          <a:p>
            <a:r>
              <a:rPr lang="en-US" baseline="0" dirty="0" smtClean="0"/>
              <a:t>possible world proves our system's </a:t>
            </a:r>
            <a:r>
              <a:rPr lang="en-US" baseline="0" dirty="0" smtClean="0"/>
              <a:t>consistency</a:t>
            </a:r>
          </a:p>
          <a:p>
            <a:endParaRPr lang="en-US" baseline="0" dirty="0" smtClean="0"/>
          </a:p>
          <a:p>
            <a:r>
              <a:rPr lang="en-US" baseline="0" dirty="0" smtClean="0"/>
              <a:t>Now my colleague Emilio will introduce you the DD</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6</a:t>
            </a:fld>
            <a:endParaRPr lang="en-US"/>
          </a:p>
        </p:txBody>
      </p:sp>
    </p:spTree>
    <p:extLst>
      <p:ext uri="{BB962C8B-B14F-4D97-AF65-F5344CB8AC3E}">
        <p14:creationId xmlns:p14="http://schemas.microsoft.com/office/powerpoint/2010/main" val="9497399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showed models here</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7</a:t>
            </a:fld>
            <a:endParaRPr lang="en-US"/>
          </a:p>
        </p:txBody>
      </p:sp>
    </p:spTree>
    <p:extLst>
      <p:ext uri="{BB962C8B-B14F-4D97-AF65-F5344CB8AC3E}">
        <p14:creationId xmlns:p14="http://schemas.microsoft.com/office/powerpoint/2010/main" val="319429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system main server most important</a:t>
            </a:r>
          </a:p>
          <a:p>
            <a:endParaRPr lang="en-US" dirty="0" smtClean="0"/>
          </a:p>
          <a:p>
            <a:r>
              <a:rPr lang="en-US" dirty="0" smtClean="0"/>
              <a:t>it makes use</a:t>
            </a:r>
            <a:r>
              <a:rPr lang="en-US" baseline="0" dirty="0" smtClean="0"/>
              <a:t> of external services (APIs)</a:t>
            </a:r>
          </a:p>
          <a:p>
            <a:endParaRPr lang="en-US" baseline="0" dirty="0" smtClean="0"/>
          </a:p>
          <a:p>
            <a:r>
              <a:rPr lang="en-US" baseline="0" dirty="0" smtClean="0"/>
              <a:t>data layer used to access data -&gt; DBMS</a:t>
            </a:r>
          </a:p>
          <a:p>
            <a:endParaRPr lang="en-US" baseline="0" dirty="0" smtClean="0"/>
          </a:p>
          <a:p>
            <a:r>
              <a:rPr lang="en-US" baseline="0" dirty="0" smtClean="0"/>
              <a:t>clients are behind presentation layer</a:t>
            </a:r>
            <a:endParaRPr lang="en-US" dirty="0"/>
          </a:p>
        </p:txBody>
      </p:sp>
      <p:sp>
        <p:nvSpPr>
          <p:cNvPr id="4" name="Slide Number Placeholder 3"/>
          <p:cNvSpPr>
            <a:spLocks noGrp="1"/>
          </p:cNvSpPr>
          <p:nvPr>
            <p:ph type="sldNum" sz="quarter" idx="10"/>
          </p:nvPr>
        </p:nvSpPr>
        <p:spPr/>
        <p:txBody>
          <a:bodyPr/>
          <a:lstStyle/>
          <a:p>
            <a:fld id="{4D222893-BB2D-804D-8AEA-5CBC7E04E79E}" type="slidenum">
              <a:rPr lang="en-US" smtClean="0"/>
              <a:t>8</a:t>
            </a:fld>
            <a:endParaRPr lang="en-US"/>
          </a:p>
        </p:txBody>
      </p:sp>
    </p:spTree>
    <p:extLst>
      <p:ext uri="{BB962C8B-B14F-4D97-AF65-F5344CB8AC3E}">
        <p14:creationId xmlns:p14="http://schemas.microsoft.com/office/powerpoint/2010/main" val="761897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details</a:t>
            </a:r>
            <a:r>
              <a:rPr lang="en-US" baseline="0" dirty="0" smtClean="0"/>
              <a:t> of system main server</a:t>
            </a:r>
          </a:p>
          <a:p>
            <a:r>
              <a:rPr lang="en-US" baseline="0" dirty="0" smtClean="0"/>
              <a:t>it handles most of the computations, including best mobility option and consistency of calendars</a:t>
            </a:r>
          </a:p>
          <a:p>
            <a:endParaRPr lang="en-US" baseline="0" dirty="0" smtClean="0"/>
          </a:p>
          <a:p>
            <a:r>
              <a:rPr lang="en-US" baseline="0" dirty="0" smtClean="0"/>
              <a:t>connected to APIs Man and Data Layer</a:t>
            </a:r>
          </a:p>
          <a:p>
            <a:endParaRPr lang="en-US" baseline="0" dirty="0" smtClean="0"/>
          </a:p>
          <a:p>
            <a:r>
              <a:rPr lang="en-US" baseline="0" dirty="0" smtClean="0"/>
              <a:t>DECS is completely SEPARATED. In fact, the notification system can in theory run on a different server if necessary to improve performances</a:t>
            </a:r>
          </a:p>
        </p:txBody>
      </p:sp>
      <p:sp>
        <p:nvSpPr>
          <p:cNvPr id="4" name="Slide Number Placeholder 3"/>
          <p:cNvSpPr>
            <a:spLocks noGrp="1"/>
          </p:cNvSpPr>
          <p:nvPr>
            <p:ph type="sldNum" sz="quarter" idx="10"/>
          </p:nvPr>
        </p:nvSpPr>
        <p:spPr/>
        <p:txBody>
          <a:bodyPr/>
          <a:lstStyle/>
          <a:p>
            <a:fld id="{4D222893-BB2D-804D-8AEA-5CBC7E04E79E}" type="slidenum">
              <a:rPr lang="en-US" smtClean="0"/>
              <a:t>9</a:t>
            </a:fld>
            <a:endParaRPr lang="en-US"/>
          </a:p>
        </p:txBody>
      </p:sp>
    </p:spTree>
    <p:extLst>
      <p:ext uri="{BB962C8B-B14F-4D97-AF65-F5344CB8AC3E}">
        <p14:creationId xmlns:p14="http://schemas.microsoft.com/office/powerpoint/2010/main" val="114931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4EABB6D-8238-584A-B938-7760902FD01B}" type="datetimeFigureOut">
              <a:rPr lang="en-US" smtClean="0"/>
              <a:t>1/31/18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2057874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4EABB6D-8238-584A-B938-7760902FD01B}" type="datetimeFigureOut">
              <a:rPr lang="en-US" smtClean="0"/>
              <a:t>1/31/18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1211722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4EABB6D-8238-584A-B938-7760902FD01B}" type="datetimeFigureOut">
              <a:rPr lang="en-US" smtClean="0"/>
              <a:t>1/31/18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827809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4EABB6D-8238-584A-B938-7760902FD01B}" type="datetimeFigureOut">
              <a:rPr lang="en-US" smtClean="0"/>
              <a:t>1/31/18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1477090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4EABB6D-8238-584A-B938-7760902FD01B}" type="datetimeFigureOut">
              <a:rPr lang="en-US" smtClean="0"/>
              <a:t>1/31/18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5548053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4EABB6D-8238-584A-B938-7760902FD01B}" type="datetimeFigureOut">
              <a:rPr lang="en-US" smtClean="0"/>
              <a:t>1/31/18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239807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4EABB6D-8238-584A-B938-7760902FD01B}" type="datetimeFigureOut">
              <a:rPr lang="en-US" smtClean="0"/>
              <a:t>1/31/18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1771969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4EABB6D-8238-584A-B938-7760902FD01B}" type="datetimeFigureOut">
              <a:rPr lang="en-US" smtClean="0"/>
              <a:t>1/31/18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188052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EABB6D-8238-584A-B938-7760902FD01B}" type="datetimeFigureOut">
              <a:rPr lang="en-US" smtClean="0"/>
              <a:t>1/31/18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1645805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4EABB6D-8238-584A-B938-7760902FD01B}" type="datetimeFigureOut">
              <a:rPr lang="en-US" smtClean="0"/>
              <a:t>1/31/18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145606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4EABB6D-8238-584A-B938-7760902FD01B}" type="datetimeFigureOut">
              <a:rPr lang="en-US" smtClean="0"/>
              <a:t>1/31/18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81B75F-C6FC-A345-9A85-AAE1B272AA20}" type="slidenum">
              <a:rPr lang="en-US" smtClean="0"/>
              <a:t>‹#›</a:t>
            </a:fld>
            <a:endParaRPr lang="en-US"/>
          </a:p>
        </p:txBody>
      </p:sp>
    </p:spTree>
    <p:extLst>
      <p:ext uri="{BB962C8B-B14F-4D97-AF65-F5344CB8AC3E}">
        <p14:creationId xmlns:p14="http://schemas.microsoft.com/office/powerpoint/2010/main" val="156503786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EABB6D-8238-584A-B938-7760902FD01B}" type="datetimeFigureOut">
              <a:rPr lang="en-US" smtClean="0"/>
              <a:t>1/31/18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81B75F-C6FC-A345-9A85-AAE1B272AA20}" type="slidenum">
              <a:rPr lang="en-US" smtClean="0"/>
              <a:t>‹#›</a:t>
            </a:fld>
            <a:endParaRPr lang="en-US"/>
          </a:p>
        </p:txBody>
      </p:sp>
    </p:spTree>
    <p:extLst>
      <p:ext uri="{BB962C8B-B14F-4D97-AF65-F5344CB8AC3E}">
        <p14:creationId xmlns:p14="http://schemas.microsoft.com/office/powerpoint/2010/main" val="10772502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tiff"/></Relationships>
</file>

<file path=ppt/slides/_rels/slide13.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380021" y="2590699"/>
            <a:ext cx="3875965" cy="1676603"/>
          </a:xfrm>
        </p:spPr>
        <p:txBody>
          <a:bodyPr>
            <a:normAutofit/>
          </a:bodyPr>
          <a:lstStyle/>
          <a:p>
            <a:r>
              <a:rPr lang="en-US" sz="6600" b="1" dirty="0">
                <a:solidFill>
                  <a:schemeClr val="bg1"/>
                </a:solidFill>
              </a:rPr>
              <a:t>RASD </a:t>
            </a:r>
            <a:r>
              <a:rPr lang="en-US" sz="6600" b="1" dirty="0" smtClean="0">
                <a:solidFill>
                  <a:schemeClr val="bg1"/>
                </a:solidFill>
              </a:rPr>
              <a:t>3.0</a:t>
            </a:r>
            <a:endParaRPr lang="en-US" sz="6600" b="1" dirty="0">
              <a:solidFill>
                <a:schemeClr val="bg1"/>
              </a:solidFill>
            </a:endParaRPr>
          </a:p>
        </p:txBody>
      </p:sp>
    </p:spTree>
    <p:extLst>
      <p:ext uri="{BB962C8B-B14F-4D97-AF65-F5344CB8AC3E}">
        <p14:creationId xmlns:p14="http://schemas.microsoft.com/office/powerpoint/2010/main" val="3509512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500544"/>
            <a:ext cx="3929448" cy="1676603"/>
          </a:xfrm>
        </p:spPr>
        <p:txBody>
          <a:bodyPr>
            <a:normAutofit/>
          </a:bodyPr>
          <a:lstStyle/>
          <a:p>
            <a:r>
              <a:rPr lang="en-US" sz="3600" b="1" dirty="0" smtClean="0">
                <a:solidFill>
                  <a:schemeClr val="bg1"/>
                </a:solidFill>
              </a:rPr>
              <a:t>DD 1.0: deployment diagram</a:t>
            </a:r>
            <a:endParaRPr lang="en-US" sz="3600" b="1" dirty="0">
              <a:solidFill>
                <a:schemeClr val="bg1"/>
              </a:solidFill>
            </a:endParaRPr>
          </a:p>
        </p:txBody>
      </p:sp>
      <p:sp>
        <p:nvSpPr>
          <p:cNvPr id="4" name="Content Placeholder 3"/>
          <p:cNvSpPr>
            <a:spLocks noGrp="1"/>
          </p:cNvSpPr>
          <p:nvPr>
            <p:ph idx="1"/>
          </p:nvPr>
        </p:nvSpPr>
        <p:spPr>
          <a:xfrm>
            <a:off x="567781" y="2468710"/>
            <a:ext cx="3300512" cy="2926194"/>
          </a:xfrm>
        </p:spPr>
        <p:txBody>
          <a:bodyPr>
            <a:normAutofit fontScale="92500" lnSpcReduction="10000"/>
          </a:bodyPr>
          <a:lstStyle/>
          <a:p>
            <a:pPr marL="0" indent="0">
              <a:buNone/>
            </a:pPr>
            <a:r>
              <a:rPr lang="en-US" sz="2400" dirty="0" smtClean="0">
                <a:solidFill>
                  <a:schemeClr val="bg1"/>
                </a:solidFill>
              </a:rPr>
              <a:t>Here we show the correspondent deployment diagram.</a:t>
            </a:r>
          </a:p>
          <a:p>
            <a:pPr marL="0" indent="0">
              <a:buNone/>
            </a:pPr>
            <a:r>
              <a:rPr lang="en-US" sz="2400" dirty="0" smtClean="0">
                <a:solidFill>
                  <a:schemeClr val="bg1"/>
                </a:solidFill>
              </a:rPr>
              <a:t>As you can see, some components have been merged into other physical entities, while others have been implemented through different physical devices.</a:t>
            </a:r>
            <a:endParaRPr lang="en-US" sz="2400" dirty="0">
              <a:solidFill>
                <a:schemeClr val="bg1"/>
              </a:solidFill>
            </a:endParaRPr>
          </a:p>
        </p:txBody>
      </p:sp>
      <p:cxnSp>
        <p:nvCxnSpPr>
          <p:cNvPr id="7" name="Straight Connector 6"/>
          <p:cNvCxnSpPr/>
          <p:nvPr/>
        </p:nvCxnSpPr>
        <p:spPr>
          <a:xfrm>
            <a:off x="617838" y="2177147"/>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6121" y="599398"/>
            <a:ext cx="7404723" cy="5294775"/>
          </a:xfrm>
          <a:prstGeom prst="rect">
            <a:avLst/>
          </a:prstGeom>
        </p:spPr>
      </p:pic>
    </p:spTree>
    <p:extLst>
      <p:ext uri="{BB962C8B-B14F-4D97-AF65-F5344CB8AC3E}">
        <p14:creationId xmlns:p14="http://schemas.microsoft.com/office/powerpoint/2010/main" val="19580453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4920683" y="4092334"/>
            <a:ext cx="4501978" cy="2260368"/>
          </a:xfrm>
          <a:prstGeom prst="rect">
            <a:avLst/>
          </a:prstGeom>
        </p:spPr>
      </p:pic>
      <p:pic>
        <p:nvPicPr>
          <p:cNvPr id="6" name="Picture 5"/>
          <p:cNvPicPr>
            <a:picLocks noChangeAspect="1"/>
          </p:cNvPicPr>
          <p:nvPr/>
        </p:nvPicPr>
        <p:blipFill>
          <a:blip r:embed="rId3"/>
          <a:stretch>
            <a:fillRect/>
          </a:stretch>
        </p:blipFill>
        <p:spPr>
          <a:xfrm>
            <a:off x="4636008" y="1238033"/>
            <a:ext cx="4162003" cy="1492702"/>
          </a:xfrm>
          <a:prstGeom prst="rect">
            <a:avLst/>
          </a:prstGeom>
        </p:spPr>
      </p:pic>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500544"/>
            <a:ext cx="3929448" cy="1676603"/>
          </a:xfrm>
        </p:spPr>
        <p:txBody>
          <a:bodyPr>
            <a:normAutofit/>
          </a:bodyPr>
          <a:lstStyle/>
          <a:p>
            <a:r>
              <a:rPr lang="en-US" sz="3600" b="1" dirty="0" smtClean="0">
                <a:solidFill>
                  <a:schemeClr val="bg1"/>
                </a:solidFill>
              </a:rPr>
              <a:t>DD 1.0: architectural styles</a:t>
            </a:r>
            <a:endParaRPr lang="en-US" sz="3600" b="1" dirty="0">
              <a:solidFill>
                <a:schemeClr val="bg1"/>
              </a:solidFill>
            </a:endParaRPr>
          </a:p>
        </p:txBody>
      </p:sp>
      <p:sp>
        <p:nvSpPr>
          <p:cNvPr id="4" name="Content Placeholder 3"/>
          <p:cNvSpPr>
            <a:spLocks noGrp="1"/>
          </p:cNvSpPr>
          <p:nvPr>
            <p:ph idx="1"/>
          </p:nvPr>
        </p:nvSpPr>
        <p:spPr>
          <a:xfrm>
            <a:off x="517725" y="2967979"/>
            <a:ext cx="3300512" cy="1777016"/>
          </a:xfrm>
        </p:spPr>
        <p:txBody>
          <a:bodyPr>
            <a:noAutofit/>
          </a:bodyPr>
          <a:lstStyle/>
          <a:p>
            <a:pPr marL="0" indent="0">
              <a:buNone/>
            </a:pPr>
            <a:r>
              <a:rPr lang="en-US" sz="2400" dirty="0" smtClean="0">
                <a:solidFill>
                  <a:schemeClr val="bg1"/>
                </a:solidFill>
              </a:rPr>
              <a:t>Different architectural styles and design patterns have been taken into account during the design phase. </a:t>
            </a:r>
          </a:p>
          <a:p>
            <a:pPr marL="0" indent="0">
              <a:buNone/>
            </a:pPr>
            <a:r>
              <a:rPr lang="en-US" sz="2400" dirty="0" smtClean="0">
                <a:solidFill>
                  <a:schemeClr val="bg1"/>
                </a:solidFill>
              </a:rPr>
              <a:t>Following the chosen and implemented ones in our system.</a:t>
            </a:r>
          </a:p>
        </p:txBody>
      </p:sp>
      <p:cxnSp>
        <p:nvCxnSpPr>
          <p:cNvPr id="7" name="Straight Connector 6"/>
          <p:cNvCxnSpPr/>
          <p:nvPr/>
        </p:nvCxnSpPr>
        <p:spPr>
          <a:xfrm>
            <a:off x="617838" y="2177147"/>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4"/>
          <a:stretch>
            <a:fillRect/>
          </a:stretch>
        </p:blipFill>
        <p:spPr>
          <a:xfrm>
            <a:off x="8113011" y="2177147"/>
            <a:ext cx="4078989" cy="2401453"/>
          </a:xfrm>
          <a:prstGeom prst="rect">
            <a:avLst/>
          </a:prstGeom>
        </p:spPr>
      </p:pic>
    </p:spTree>
    <p:extLst>
      <p:ext uri="{BB962C8B-B14F-4D97-AF65-F5344CB8AC3E}">
        <p14:creationId xmlns:p14="http://schemas.microsoft.com/office/powerpoint/2010/main" val="10275692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138861"/>
            <a:ext cx="3929448" cy="1676603"/>
          </a:xfrm>
        </p:spPr>
        <p:txBody>
          <a:bodyPr>
            <a:normAutofit/>
          </a:bodyPr>
          <a:lstStyle/>
          <a:p>
            <a:r>
              <a:rPr lang="en-US" sz="3600" b="1" dirty="0" smtClean="0">
                <a:solidFill>
                  <a:schemeClr val="bg1"/>
                </a:solidFill>
              </a:rPr>
              <a:t>DD 1.0: architectural styles</a:t>
            </a:r>
            <a:endParaRPr lang="en-US" sz="3600" b="1" dirty="0">
              <a:solidFill>
                <a:schemeClr val="bg1"/>
              </a:solidFill>
            </a:endParaRPr>
          </a:p>
        </p:txBody>
      </p:sp>
      <p:sp>
        <p:nvSpPr>
          <p:cNvPr id="4" name="Content Placeholder 3"/>
          <p:cNvSpPr>
            <a:spLocks noGrp="1"/>
          </p:cNvSpPr>
          <p:nvPr>
            <p:ph idx="1"/>
          </p:nvPr>
        </p:nvSpPr>
        <p:spPr>
          <a:xfrm>
            <a:off x="549506" y="1954323"/>
            <a:ext cx="3424080" cy="4656542"/>
          </a:xfrm>
        </p:spPr>
        <p:txBody>
          <a:bodyPr>
            <a:noAutofit/>
          </a:bodyPr>
          <a:lstStyle/>
          <a:p>
            <a:pPr marL="0" indent="0">
              <a:buNone/>
            </a:pPr>
            <a:r>
              <a:rPr lang="en-US" sz="2000" dirty="0" smtClean="0">
                <a:solidFill>
                  <a:schemeClr val="bg1"/>
                </a:solidFill>
              </a:rPr>
              <a:t>First of all, the Three Tiers(Layers) Architecture. We divided our system in the different macro-components: </a:t>
            </a:r>
          </a:p>
          <a:p>
            <a:pPr marL="0" indent="0">
              <a:buNone/>
            </a:pPr>
            <a:r>
              <a:rPr lang="en-US" sz="2000" dirty="0" smtClean="0">
                <a:solidFill>
                  <a:schemeClr val="bg1"/>
                </a:solidFill>
              </a:rPr>
              <a:t>-the Presentation Tier, containing both the Presentation Layer on the server and the remote Clients;</a:t>
            </a:r>
          </a:p>
          <a:p>
            <a:pPr marL="0" indent="0">
              <a:buNone/>
            </a:pPr>
            <a:r>
              <a:rPr lang="en-US" sz="2000" dirty="0" smtClean="0">
                <a:solidFill>
                  <a:schemeClr val="bg1"/>
                </a:solidFill>
              </a:rPr>
              <a:t>-the Application Tier, containing all components not related with data (System Main Server</a:t>
            </a:r>
            <a:r>
              <a:rPr lang="en-US" sz="2000" dirty="0">
                <a:solidFill>
                  <a:schemeClr val="bg1"/>
                </a:solidFill>
              </a:rPr>
              <a:t> </a:t>
            </a:r>
            <a:r>
              <a:rPr lang="en-US" sz="2000" dirty="0" smtClean="0">
                <a:solidFill>
                  <a:schemeClr val="bg1"/>
                </a:solidFill>
              </a:rPr>
              <a:t>and  API Manager);</a:t>
            </a:r>
          </a:p>
          <a:p>
            <a:pPr marL="0" indent="0">
              <a:buNone/>
            </a:pPr>
            <a:r>
              <a:rPr lang="en-US" sz="2000" dirty="0" smtClean="0">
                <a:solidFill>
                  <a:schemeClr val="bg1"/>
                </a:solidFill>
              </a:rPr>
              <a:t>-the Data Tier represented by the Data Layer together with  the DBMS</a:t>
            </a:r>
          </a:p>
          <a:p>
            <a:pPr marL="0" indent="0">
              <a:buNone/>
            </a:pPr>
            <a:endParaRPr lang="en-US" sz="2400" dirty="0" smtClean="0">
              <a:solidFill>
                <a:schemeClr val="bg1"/>
              </a:solidFill>
            </a:endParaRPr>
          </a:p>
        </p:txBody>
      </p:sp>
      <p:cxnSp>
        <p:nvCxnSpPr>
          <p:cNvPr id="7" name="Straight Connector 6"/>
          <p:cNvCxnSpPr/>
          <p:nvPr/>
        </p:nvCxnSpPr>
        <p:spPr>
          <a:xfrm>
            <a:off x="629565" y="1645806"/>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3"/>
          <a:stretch>
            <a:fillRect/>
          </a:stretch>
        </p:blipFill>
        <p:spPr>
          <a:xfrm>
            <a:off x="6370708" y="2228274"/>
            <a:ext cx="4078989" cy="2401453"/>
          </a:xfrm>
          <a:prstGeom prst="rect">
            <a:avLst/>
          </a:prstGeom>
        </p:spPr>
      </p:pic>
    </p:spTree>
    <p:extLst>
      <p:ext uri="{BB962C8B-B14F-4D97-AF65-F5344CB8AC3E}">
        <p14:creationId xmlns:p14="http://schemas.microsoft.com/office/powerpoint/2010/main" val="7616025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138861"/>
            <a:ext cx="3929448" cy="1676603"/>
          </a:xfrm>
        </p:spPr>
        <p:txBody>
          <a:bodyPr>
            <a:normAutofit/>
          </a:bodyPr>
          <a:lstStyle/>
          <a:p>
            <a:r>
              <a:rPr lang="en-US" sz="3600" b="1" dirty="0" smtClean="0">
                <a:solidFill>
                  <a:schemeClr val="bg1"/>
                </a:solidFill>
              </a:rPr>
              <a:t>DD 1.0: architectural styles</a:t>
            </a:r>
            <a:endParaRPr lang="en-US" sz="3600" b="1" dirty="0">
              <a:solidFill>
                <a:schemeClr val="bg1"/>
              </a:solidFill>
            </a:endParaRPr>
          </a:p>
        </p:txBody>
      </p:sp>
      <p:sp>
        <p:nvSpPr>
          <p:cNvPr id="4" name="Content Placeholder 3"/>
          <p:cNvSpPr>
            <a:spLocks noGrp="1"/>
          </p:cNvSpPr>
          <p:nvPr>
            <p:ph idx="1"/>
          </p:nvPr>
        </p:nvSpPr>
        <p:spPr>
          <a:xfrm>
            <a:off x="605964" y="2831653"/>
            <a:ext cx="3424080" cy="2675404"/>
          </a:xfrm>
        </p:spPr>
        <p:txBody>
          <a:bodyPr>
            <a:noAutofit/>
          </a:bodyPr>
          <a:lstStyle/>
          <a:p>
            <a:pPr marL="0" indent="0">
              <a:buNone/>
            </a:pPr>
            <a:r>
              <a:rPr lang="en-US" sz="2000" dirty="0" smtClean="0">
                <a:solidFill>
                  <a:schemeClr val="bg1"/>
                </a:solidFill>
              </a:rPr>
              <a:t>Also the core OO concept of encapsulation have been widely used during the implementation.</a:t>
            </a:r>
          </a:p>
          <a:p>
            <a:pPr marL="0" indent="0">
              <a:buNone/>
            </a:pPr>
            <a:r>
              <a:rPr lang="en-US" sz="2000" dirty="0" smtClean="0">
                <a:solidFill>
                  <a:schemeClr val="bg1"/>
                </a:solidFill>
              </a:rPr>
              <a:t>Last but not least, the design pattern MVC (Model-View-Controller) have been taken into account designing the interaction client-server.</a:t>
            </a:r>
          </a:p>
          <a:p>
            <a:pPr marL="0" indent="0">
              <a:buNone/>
            </a:pPr>
            <a:endParaRPr lang="en-US" sz="2400" dirty="0" smtClean="0">
              <a:solidFill>
                <a:schemeClr val="bg1"/>
              </a:solidFill>
            </a:endParaRPr>
          </a:p>
        </p:txBody>
      </p:sp>
      <p:cxnSp>
        <p:nvCxnSpPr>
          <p:cNvPr id="7" name="Straight Connector 6"/>
          <p:cNvCxnSpPr/>
          <p:nvPr/>
        </p:nvCxnSpPr>
        <p:spPr>
          <a:xfrm>
            <a:off x="629565" y="1645806"/>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3"/>
          <a:stretch>
            <a:fillRect/>
          </a:stretch>
        </p:blipFill>
        <p:spPr>
          <a:xfrm>
            <a:off x="6378311" y="1069113"/>
            <a:ext cx="4162003" cy="1492702"/>
          </a:xfrm>
          <a:prstGeom prst="rect">
            <a:avLst/>
          </a:prstGeom>
        </p:spPr>
      </p:pic>
      <p:pic>
        <p:nvPicPr>
          <p:cNvPr id="10" name="Picture 9"/>
          <p:cNvPicPr>
            <a:picLocks noChangeAspect="1"/>
          </p:cNvPicPr>
          <p:nvPr/>
        </p:nvPicPr>
        <p:blipFill>
          <a:blip r:embed="rId4"/>
          <a:stretch>
            <a:fillRect/>
          </a:stretch>
        </p:blipFill>
        <p:spPr>
          <a:xfrm>
            <a:off x="6378311" y="3672204"/>
            <a:ext cx="4501978" cy="2260368"/>
          </a:xfrm>
          <a:prstGeom prst="rect">
            <a:avLst/>
          </a:prstGeom>
        </p:spPr>
      </p:pic>
    </p:spTree>
    <p:extLst>
      <p:ext uri="{BB962C8B-B14F-4D97-AF65-F5344CB8AC3E}">
        <p14:creationId xmlns:p14="http://schemas.microsoft.com/office/powerpoint/2010/main" val="14811694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673036" y="2590699"/>
            <a:ext cx="2573244" cy="1676603"/>
          </a:xfrm>
        </p:spPr>
        <p:txBody>
          <a:bodyPr>
            <a:normAutofit/>
          </a:bodyPr>
          <a:lstStyle/>
          <a:p>
            <a:r>
              <a:rPr lang="en-US" sz="6600" b="1" dirty="0" smtClean="0">
                <a:solidFill>
                  <a:schemeClr val="bg1"/>
                </a:solidFill>
              </a:rPr>
              <a:t>ITD 1.0</a:t>
            </a:r>
            <a:endParaRPr lang="en-US" sz="6600" b="1" dirty="0">
              <a:solidFill>
                <a:schemeClr val="bg1"/>
              </a:solidFill>
            </a:endParaRPr>
          </a:p>
        </p:txBody>
      </p:sp>
    </p:spTree>
    <p:extLst>
      <p:ext uri="{BB962C8B-B14F-4D97-AF65-F5344CB8AC3E}">
        <p14:creationId xmlns:p14="http://schemas.microsoft.com/office/powerpoint/2010/main" val="11036187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pic>
        <p:nvPicPr>
          <p:cNvPr id="4" name="Immagine 3"/>
          <p:cNvPicPr/>
          <p:nvPr/>
        </p:nvPicPr>
        <p:blipFill>
          <a:blip r:embed="rId3"/>
          <a:stretch>
            <a:fillRect/>
          </a:stretch>
        </p:blipFill>
        <p:spPr>
          <a:xfrm>
            <a:off x="5757691" y="507632"/>
            <a:ext cx="5412818" cy="5534824"/>
          </a:xfrm>
          <a:prstGeom prst="rect">
            <a:avLst/>
          </a:prstGeom>
        </p:spPr>
      </p:pic>
      <p:sp>
        <p:nvSpPr>
          <p:cNvPr id="6" name="Title 1"/>
          <p:cNvSpPr>
            <a:spLocks noGrp="1"/>
          </p:cNvSpPr>
          <p:nvPr>
            <p:ph type="title"/>
          </p:nvPr>
        </p:nvSpPr>
        <p:spPr>
          <a:xfrm>
            <a:off x="517725" y="138861"/>
            <a:ext cx="3929448" cy="1676603"/>
          </a:xfrm>
        </p:spPr>
        <p:txBody>
          <a:bodyPr>
            <a:normAutofit/>
          </a:bodyPr>
          <a:lstStyle/>
          <a:p>
            <a:r>
              <a:rPr lang="en-US" sz="3600" b="1" dirty="0" smtClean="0">
                <a:solidFill>
                  <a:schemeClr val="bg1"/>
                </a:solidFill>
              </a:rPr>
              <a:t>ITD 1.0: Servlets</a:t>
            </a:r>
            <a:endParaRPr lang="en-US" sz="3600" b="1" dirty="0">
              <a:solidFill>
                <a:schemeClr val="bg1"/>
              </a:solidFill>
            </a:endParaRPr>
          </a:p>
        </p:txBody>
      </p:sp>
      <p:sp>
        <p:nvSpPr>
          <p:cNvPr id="7" name="Content Placeholder 3"/>
          <p:cNvSpPr>
            <a:spLocks noGrp="1"/>
          </p:cNvSpPr>
          <p:nvPr>
            <p:ph idx="1"/>
          </p:nvPr>
        </p:nvSpPr>
        <p:spPr>
          <a:xfrm>
            <a:off x="517725" y="1624235"/>
            <a:ext cx="3424080" cy="4325819"/>
          </a:xfrm>
        </p:spPr>
        <p:txBody>
          <a:bodyPr>
            <a:noAutofit/>
          </a:bodyPr>
          <a:lstStyle/>
          <a:p>
            <a:pPr marL="0" indent="0">
              <a:buNone/>
            </a:pPr>
            <a:r>
              <a:rPr lang="en-US" sz="1800" dirty="0" smtClean="0">
                <a:solidFill>
                  <a:schemeClr val="bg1"/>
                </a:solidFill>
              </a:rPr>
              <a:t>The server is developed using Java Enterprise Edition and organized in servlets. All the servlets accept both GET and POST http requests. </a:t>
            </a:r>
            <a:endParaRPr lang="en-US" sz="1800" dirty="0">
              <a:solidFill>
                <a:schemeClr val="bg1"/>
              </a:solidFill>
            </a:endParaRPr>
          </a:p>
          <a:p>
            <a:pPr marL="0" indent="0">
              <a:buNone/>
            </a:pPr>
            <a:r>
              <a:rPr lang="en-US" sz="1800" dirty="0" smtClean="0">
                <a:solidFill>
                  <a:schemeClr val="bg1"/>
                </a:solidFill>
              </a:rPr>
              <a:t>This structure goes in </a:t>
            </a:r>
            <a:r>
              <a:rPr lang="en-US" sz="1800" dirty="0" err="1" smtClean="0">
                <a:solidFill>
                  <a:schemeClr val="bg1"/>
                </a:solidFill>
              </a:rPr>
              <a:t>favour</a:t>
            </a:r>
            <a:r>
              <a:rPr lang="en-US" sz="1800" dirty="0" smtClean="0">
                <a:solidFill>
                  <a:schemeClr val="bg1"/>
                </a:solidFill>
              </a:rPr>
              <a:t> of </a:t>
            </a:r>
            <a:r>
              <a:rPr lang="en-US" sz="1800" dirty="0" err="1" smtClean="0">
                <a:solidFill>
                  <a:schemeClr val="bg1"/>
                </a:solidFill>
              </a:rPr>
              <a:t>extesibility</a:t>
            </a:r>
            <a:r>
              <a:rPr lang="en-US" sz="1800" dirty="0" smtClean="0">
                <a:solidFill>
                  <a:schemeClr val="bg1"/>
                </a:solidFill>
              </a:rPr>
              <a:t>.</a:t>
            </a:r>
          </a:p>
        </p:txBody>
      </p:sp>
    </p:spTree>
    <p:extLst>
      <p:ext uri="{BB962C8B-B14F-4D97-AF65-F5344CB8AC3E}">
        <p14:creationId xmlns:p14="http://schemas.microsoft.com/office/powerpoint/2010/main" val="10603217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138861"/>
            <a:ext cx="3929448" cy="1676603"/>
          </a:xfrm>
        </p:spPr>
        <p:txBody>
          <a:bodyPr>
            <a:normAutofit/>
          </a:bodyPr>
          <a:lstStyle/>
          <a:p>
            <a:r>
              <a:rPr lang="en-US" sz="3600" b="1" dirty="0" smtClean="0">
                <a:solidFill>
                  <a:schemeClr val="bg1"/>
                </a:solidFill>
              </a:rPr>
              <a:t>ITD 1.0: notification system</a:t>
            </a:r>
            <a:endParaRPr lang="en-US" sz="3600" b="1" dirty="0">
              <a:solidFill>
                <a:schemeClr val="bg1"/>
              </a:solidFill>
            </a:endParaRPr>
          </a:p>
        </p:txBody>
      </p:sp>
      <p:sp>
        <p:nvSpPr>
          <p:cNvPr id="4" name="Content Placeholder 3"/>
          <p:cNvSpPr>
            <a:spLocks noGrp="1"/>
          </p:cNvSpPr>
          <p:nvPr>
            <p:ph idx="1"/>
          </p:nvPr>
        </p:nvSpPr>
        <p:spPr>
          <a:xfrm>
            <a:off x="517725" y="2143219"/>
            <a:ext cx="3424080" cy="4325819"/>
          </a:xfrm>
        </p:spPr>
        <p:txBody>
          <a:bodyPr>
            <a:noAutofit/>
          </a:bodyPr>
          <a:lstStyle/>
          <a:p>
            <a:pPr marL="0" indent="0">
              <a:buNone/>
            </a:pPr>
            <a:r>
              <a:rPr lang="en-US" sz="1800" dirty="0" smtClean="0">
                <a:solidFill>
                  <a:schemeClr val="bg1"/>
                </a:solidFill>
              </a:rPr>
              <a:t>Since </a:t>
            </a:r>
            <a:r>
              <a:rPr lang="en-US" sz="1800" dirty="0" err="1" smtClean="0">
                <a:solidFill>
                  <a:schemeClr val="bg1"/>
                </a:solidFill>
              </a:rPr>
              <a:t>Travlendar’s</a:t>
            </a:r>
            <a:r>
              <a:rPr lang="en-US" sz="1800" dirty="0" smtClean="0">
                <a:solidFill>
                  <a:schemeClr val="bg1"/>
                </a:solidFill>
              </a:rPr>
              <a:t> main purpose is help users to schedule their events to never be late and never forget them, notifications are an important feature for such an application.</a:t>
            </a:r>
          </a:p>
          <a:p>
            <a:pPr marL="0" indent="0">
              <a:buNone/>
            </a:pPr>
            <a:r>
              <a:rPr lang="en-US" sz="1800" dirty="0" smtClean="0">
                <a:solidFill>
                  <a:schemeClr val="bg1"/>
                </a:solidFill>
              </a:rPr>
              <a:t>In our system notifications concern unexpected events or conditions, such as public strikes (not implemented due to lack of sources), weather forecast (successfully implemented by means of Yahoo Weather APIs), routes congestion (included in directions by Google Maps APIs), or simple push notifications about imminent scheduled events.</a:t>
            </a:r>
          </a:p>
        </p:txBody>
      </p:sp>
      <p:cxnSp>
        <p:nvCxnSpPr>
          <p:cNvPr id="7" name="Straight Connector 6"/>
          <p:cNvCxnSpPr/>
          <p:nvPr/>
        </p:nvCxnSpPr>
        <p:spPr>
          <a:xfrm>
            <a:off x="605964" y="1809891"/>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2333" y="1362933"/>
            <a:ext cx="2885989" cy="156057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3733" y="1569169"/>
            <a:ext cx="3134257" cy="1021008"/>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6008" y="4017934"/>
            <a:ext cx="7438315" cy="1270758"/>
          </a:xfrm>
          <a:prstGeom prst="rect">
            <a:avLst/>
          </a:prstGeom>
        </p:spPr>
      </p:pic>
    </p:spTree>
    <p:extLst>
      <p:ext uri="{BB962C8B-B14F-4D97-AF65-F5344CB8AC3E}">
        <p14:creationId xmlns:p14="http://schemas.microsoft.com/office/powerpoint/2010/main" val="11389646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138861"/>
            <a:ext cx="3929448" cy="1676603"/>
          </a:xfrm>
        </p:spPr>
        <p:txBody>
          <a:bodyPr>
            <a:normAutofit/>
          </a:bodyPr>
          <a:lstStyle/>
          <a:p>
            <a:r>
              <a:rPr lang="en-US" sz="3600" b="1" dirty="0" smtClean="0">
                <a:solidFill>
                  <a:schemeClr val="bg1"/>
                </a:solidFill>
              </a:rPr>
              <a:t>ITD 1.0: notification system</a:t>
            </a:r>
            <a:endParaRPr lang="en-US" sz="3600" b="1" dirty="0">
              <a:solidFill>
                <a:schemeClr val="bg1"/>
              </a:solidFill>
            </a:endParaRPr>
          </a:p>
        </p:txBody>
      </p:sp>
      <p:sp>
        <p:nvSpPr>
          <p:cNvPr id="4" name="Content Placeholder 3"/>
          <p:cNvSpPr>
            <a:spLocks noGrp="1"/>
          </p:cNvSpPr>
          <p:nvPr>
            <p:ph idx="1"/>
          </p:nvPr>
        </p:nvSpPr>
        <p:spPr>
          <a:xfrm>
            <a:off x="517725" y="1815464"/>
            <a:ext cx="3424080" cy="5042536"/>
          </a:xfrm>
        </p:spPr>
        <p:txBody>
          <a:bodyPr>
            <a:noAutofit/>
          </a:bodyPr>
          <a:lstStyle/>
          <a:p>
            <a:pPr marL="0" indent="0">
              <a:buNone/>
            </a:pPr>
            <a:r>
              <a:rPr lang="en-US" sz="1800" dirty="0" smtClean="0">
                <a:solidFill>
                  <a:schemeClr val="bg1"/>
                </a:solidFill>
              </a:rPr>
              <a:t>On the server, the notification system has been implemented as background tasks (threads) that wake up periodically with a suitable frequency. </a:t>
            </a:r>
          </a:p>
          <a:p>
            <a:pPr marL="0" indent="0">
              <a:buNone/>
            </a:pPr>
            <a:r>
              <a:rPr lang="en-US" sz="1800" dirty="0" smtClean="0">
                <a:solidFill>
                  <a:schemeClr val="bg1"/>
                </a:solidFill>
              </a:rPr>
              <a:t>These tasks saves tuples in the DB with info regarding the type of notification and the user and the activity concerned, a timestamp.</a:t>
            </a:r>
          </a:p>
          <a:p>
            <a:pPr marL="0" indent="0">
              <a:buNone/>
            </a:pPr>
            <a:r>
              <a:rPr lang="en-US" sz="1800" dirty="0" smtClean="0">
                <a:solidFill>
                  <a:schemeClr val="bg1"/>
                </a:solidFill>
              </a:rPr>
              <a:t>Due to the HTTP paradigm, our server is not able to notify directly the user, but he gets his notifications each time he create a new connection through the client app.</a:t>
            </a:r>
            <a:endParaRPr lang="en-US" sz="1800" dirty="0">
              <a:solidFill>
                <a:schemeClr val="bg1"/>
              </a:solidFill>
            </a:endParaRPr>
          </a:p>
          <a:p>
            <a:pPr marL="0" indent="0">
              <a:buNone/>
            </a:pPr>
            <a:r>
              <a:rPr lang="en-US" sz="1200" dirty="0" smtClean="0">
                <a:solidFill>
                  <a:schemeClr val="bg1"/>
                </a:solidFill>
              </a:rPr>
              <a:t>Notice that the notification retrieving system is currently implemented only in the desktop client, but the the implementation on the server is fully compatible with a future implementation on other clients.</a:t>
            </a:r>
          </a:p>
        </p:txBody>
      </p:sp>
      <p:cxnSp>
        <p:nvCxnSpPr>
          <p:cNvPr id="7" name="Straight Connector 6"/>
          <p:cNvCxnSpPr/>
          <p:nvPr/>
        </p:nvCxnSpPr>
        <p:spPr>
          <a:xfrm>
            <a:off x="605964" y="1809891"/>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6008" y="2"/>
            <a:ext cx="7555992" cy="4586587"/>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3733" y="4823188"/>
            <a:ext cx="6642100" cy="1689100"/>
          </a:xfrm>
          <a:prstGeom prst="rect">
            <a:avLst/>
          </a:prstGeom>
        </p:spPr>
      </p:pic>
    </p:spTree>
    <p:extLst>
      <p:ext uri="{BB962C8B-B14F-4D97-AF65-F5344CB8AC3E}">
        <p14:creationId xmlns:p14="http://schemas.microsoft.com/office/powerpoint/2010/main" val="10250742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138861"/>
            <a:ext cx="3929448" cy="1676603"/>
          </a:xfrm>
        </p:spPr>
        <p:txBody>
          <a:bodyPr>
            <a:normAutofit/>
          </a:bodyPr>
          <a:lstStyle/>
          <a:p>
            <a:r>
              <a:rPr lang="en-US" sz="3600" b="1" dirty="0" smtClean="0">
                <a:solidFill>
                  <a:schemeClr val="bg1"/>
                </a:solidFill>
              </a:rPr>
              <a:t>ITD 1.0: APIs</a:t>
            </a:r>
            <a:endParaRPr lang="en-US" sz="3600" b="1" dirty="0">
              <a:solidFill>
                <a:schemeClr val="bg1"/>
              </a:solidFill>
            </a:endParaRP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66043" y="1642140"/>
            <a:ext cx="7164953" cy="3004001"/>
          </a:xfrm>
        </p:spPr>
      </p:pic>
      <p:cxnSp>
        <p:nvCxnSpPr>
          <p:cNvPr id="7" name="Straight Connector 6"/>
          <p:cNvCxnSpPr/>
          <p:nvPr/>
        </p:nvCxnSpPr>
        <p:spPr>
          <a:xfrm>
            <a:off x="605964" y="1809891"/>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Content Placeholder 3"/>
          <p:cNvSpPr txBox="1">
            <a:spLocks/>
          </p:cNvSpPr>
          <p:nvPr/>
        </p:nvSpPr>
        <p:spPr>
          <a:xfrm>
            <a:off x="517725" y="1815464"/>
            <a:ext cx="3424080" cy="504253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1800" dirty="0" smtClean="0">
                <a:solidFill>
                  <a:schemeClr val="bg1"/>
                </a:solidFill>
              </a:rPr>
              <a:t>The system makes use of many services that are offered by external system. </a:t>
            </a:r>
          </a:p>
          <a:p>
            <a:pPr marL="0" indent="0">
              <a:buFont typeface="Arial"/>
              <a:buNone/>
            </a:pPr>
            <a:r>
              <a:rPr lang="en-US" sz="1800" dirty="0" smtClean="0">
                <a:solidFill>
                  <a:schemeClr val="bg1"/>
                </a:solidFill>
              </a:rPr>
              <a:t>To make it easier to have those services available in our system in a simple way we managed to encapsulate the requests in the </a:t>
            </a:r>
            <a:r>
              <a:rPr lang="en-US" sz="1800" dirty="0" err="1" smtClean="0">
                <a:solidFill>
                  <a:schemeClr val="bg1"/>
                </a:solidFill>
              </a:rPr>
              <a:t>APIManager</a:t>
            </a:r>
            <a:r>
              <a:rPr lang="en-US" sz="1800" dirty="0" smtClean="0">
                <a:solidFill>
                  <a:schemeClr val="bg1"/>
                </a:solidFill>
              </a:rPr>
              <a:t> Class.</a:t>
            </a:r>
          </a:p>
          <a:p>
            <a:pPr marL="0" indent="0">
              <a:buFont typeface="Arial"/>
              <a:buNone/>
            </a:pPr>
            <a:r>
              <a:rPr lang="en-US" sz="1800" dirty="0">
                <a:solidFill>
                  <a:schemeClr val="bg1"/>
                </a:solidFill>
              </a:rPr>
              <a:t>We used:</a:t>
            </a:r>
          </a:p>
          <a:p>
            <a:pPr>
              <a:buFontTx/>
              <a:buChar char="-"/>
            </a:pPr>
            <a:r>
              <a:rPr lang="en-US" sz="1800" dirty="0">
                <a:solidFill>
                  <a:schemeClr val="bg1"/>
                </a:solidFill>
              </a:rPr>
              <a:t>Google Directions APIs</a:t>
            </a:r>
          </a:p>
          <a:p>
            <a:pPr>
              <a:buFontTx/>
              <a:buChar char="-"/>
            </a:pPr>
            <a:r>
              <a:rPr lang="en-US" sz="1800" dirty="0">
                <a:solidFill>
                  <a:schemeClr val="bg1"/>
                </a:solidFill>
              </a:rPr>
              <a:t>Google Geocoding and Reverse Geocoding APIs</a:t>
            </a:r>
          </a:p>
          <a:p>
            <a:pPr>
              <a:buFontTx/>
              <a:buChar char="-"/>
            </a:pPr>
            <a:r>
              <a:rPr lang="en-US" sz="1800" dirty="0">
                <a:solidFill>
                  <a:schemeClr val="bg1"/>
                </a:solidFill>
              </a:rPr>
              <a:t>Yahoo! Weather APIs</a:t>
            </a:r>
          </a:p>
        </p:txBody>
      </p:sp>
    </p:spTree>
    <p:extLst>
      <p:ext uri="{BB962C8B-B14F-4D97-AF65-F5344CB8AC3E}">
        <p14:creationId xmlns:p14="http://schemas.microsoft.com/office/powerpoint/2010/main" val="922545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138861"/>
            <a:ext cx="3929448" cy="1676603"/>
          </a:xfrm>
        </p:spPr>
        <p:txBody>
          <a:bodyPr>
            <a:normAutofit/>
          </a:bodyPr>
          <a:lstStyle/>
          <a:p>
            <a:r>
              <a:rPr lang="en-US" sz="3600" b="1" dirty="0" smtClean="0">
                <a:solidFill>
                  <a:schemeClr val="bg1"/>
                </a:solidFill>
              </a:rPr>
              <a:t>ITD 1.0: Data Layer</a:t>
            </a:r>
            <a:endParaRPr lang="en-US" sz="3600" b="1" dirty="0">
              <a:solidFill>
                <a:schemeClr val="bg1"/>
              </a:solidFill>
            </a:endParaRPr>
          </a:p>
        </p:txBody>
      </p:sp>
      <p:cxnSp>
        <p:nvCxnSpPr>
          <p:cNvPr id="7" name="Straight Connector 6"/>
          <p:cNvCxnSpPr/>
          <p:nvPr/>
        </p:nvCxnSpPr>
        <p:spPr>
          <a:xfrm>
            <a:off x="605964" y="1809891"/>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Content Placeholder 3"/>
          <p:cNvSpPr txBox="1">
            <a:spLocks/>
          </p:cNvSpPr>
          <p:nvPr/>
        </p:nvSpPr>
        <p:spPr>
          <a:xfrm>
            <a:off x="517725" y="2556869"/>
            <a:ext cx="3424080" cy="321373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r>
              <a:rPr lang="en-US" sz="1800" dirty="0" smtClean="0">
                <a:solidFill>
                  <a:schemeClr val="bg1"/>
                </a:solidFill>
              </a:rPr>
              <a:t>As for the </a:t>
            </a:r>
            <a:r>
              <a:rPr lang="en-US" sz="1800" dirty="0" err="1" smtClean="0">
                <a:solidFill>
                  <a:schemeClr val="bg1"/>
                </a:solidFill>
              </a:rPr>
              <a:t>APIManager</a:t>
            </a:r>
            <a:r>
              <a:rPr lang="en-US" sz="1800" dirty="0" smtClean="0">
                <a:solidFill>
                  <a:schemeClr val="bg1"/>
                </a:solidFill>
              </a:rPr>
              <a:t>, the Data Layer encapsulates all the requests to the DBMS so that the rest of the system can access data in a easy way.</a:t>
            </a:r>
          </a:p>
          <a:p>
            <a:pPr marL="0" indent="0">
              <a:buFont typeface="Arial"/>
              <a:buNone/>
            </a:pPr>
            <a:r>
              <a:rPr lang="en-US" sz="1800" dirty="0" smtClean="0">
                <a:solidFill>
                  <a:schemeClr val="bg1"/>
                </a:solidFill>
              </a:rPr>
              <a:t>This “adapter” strategy goes in </a:t>
            </a:r>
            <a:r>
              <a:rPr lang="en-US" sz="1800" dirty="0" err="1" smtClean="0">
                <a:solidFill>
                  <a:schemeClr val="bg1"/>
                </a:solidFill>
              </a:rPr>
              <a:t>favour</a:t>
            </a:r>
            <a:r>
              <a:rPr lang="en-US" sz="1800" dirty="0" smtClean="0">
                <a:solidFill>
                  <a:schemeClr val="bg1"/>
                </a:solidFill>
              </a:rPr>
              <a:t> of extensibility as well.</a:t>
            </a:r>
            <a:endParaRPr lang="en-US" sz="1800"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3798" y="825501"/>
            <a:ext cx="6083300" cy="5207000"/>
          </a:xfrm>
          <a:prstGeom prst="rect">
            <a:avLst/>
          </a:prstGeom>
        </p:spPr>
      </p:pic>
    </p:spTree>
    <p:extLst>
      <p:ext uri="{BB962C8B-B14F-4D97-AF65-F5344CB8AC3E}">
        <p14:creationId xmlns:p14="http://schemas.microsoft.com/office/powerpoint/2010/main" val="12315791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734820" y="406094"/>
            <a:ext cx="3166368" cy="869192"/>
          </a:xfrm>
        </p:spPr>
        <p:txBody>
          <a:bodyPr>
            <a:normAutofit/>
          </a:bodyPr>
          <a:lstStyle/>
          <a:p>
            <a:r>
              <a:rPr lang="en-US" sz="3600" b="1" dirty="0" smtClean="0">
                <a:solidFill>
                  <a:schemeClr val="bg1"/>
                </a:solidFill>
              </a:rPr>
              <a:t>RASD 3.0: goals</a:t>
            </a:r>
            <a:endParaRPr lang="en-US" sz="3600" b="1" dirty="0">
              <a:solidFill>
                <a:schemeClr val="bg1"/>
              </a:solidFill>
            </a:endParaRPr>
          </a:p>
        </p:txBody>
      </p:sp>
      <p:sp>
        <p:nvSpPr>
          <p:cNvPr id="4" name="TextBox 3"/>
          <p:cNvSpPr txBox="1"/>
          <p:nvPr/>
        </p:nvSpPr>
        <p:spPr>
          <a:xfrm>
            <a:off x="367410" y="1322150"/>
            <a:ext cx="3901188" cy="5148076"/>
          </a:xfrm>
          <a:prstGeom prst="rect">
            <a:avLst/>
          </a:prstGeom>
          <a:noFill/>
        </p:spPr>
        <p:txBody>
          <a:bodyPr wrap="square" rtlCol="0">
            <a:spAutoFit/>
          </a:bodyPr>
          <a:lstStyle/>
          <a:p>
            <a:pPr marL="404495" indent="-404495" defTabSz="531622">
              <a:spcBef>
                <a:spcPts val="2500"/>
              </a:spcBef>
              <a:defRPr sz="3094"/>
            </a:pPr>
            <a:r>
              <a:rPr lang="en-US" sz="1810" dirty="0" smtClean="0">
                <a:solidFill>
                  <a:schemeClr val="bg2"/>
                </a:solidFill>
              </a:rPr>
              <a:t>	- [G1] Users should be able to use the system properly		</a:t>
            </a:r>
          </a:p>
          <a:p>
            <a:pPr marL="404495" indent="-404495" defTabSz="531622">
              <a:spcBef>
                <a:spcPts val="2500"/>
              </a:spcBef>
              <a:defRPr sz="3094"/>
            </a:pPr>
            <a:r>
              <a:rPr lang="en-US" sz="1810" dirty="0">
                <a:solidFill>
                  <a:schemeClr val="bg2"/>
                </a:solidFill>
              </a:rPr>
              <a:t>	</a:t>
            </a:r>
            <a:r>
              <a:rPr lang="en-US" sz="1810" dirty="0" smtClean="0">
                <a:solidFill>
                  <a:schemeClr val="bg2"/>
                </a:solidFill>
              </a:rPr>
              <a:t>- [G2]  Allow users to schedule an activity</a:t>
            </a:r>
            <a:br>
              <a:rPr lang="en-US" sz="1810" dirty="0" smtClean="0">
                <a:solidFill>
                  <a:schemeClr val="bg2"/>
                </a:solidFill>
              </a:rPr>
            </a:br>
            <a:r>
              <a:rPr lang="en-US" sz="1810" dirty="0" smtClean="0">
                <a:solidFill>
                  <a:schemeClr val="bg2"/>
                </a:solidFill>
              </a:rPr>
              <a:t/>
            </a:r>
            <a:br>
              <a:rPr lang="en-US" sz="1810" dirty="0" smtClean="0">
                <a:solidFill>
                  <a:schemeClr val="bg2"/>
                </a:solidFill>
              </a:rPr>
            </a:br>
            <a:r>
              <a:rPr lang="en-US" sz="1810" dirty="0" smtClean="0">
                <a:solidFill>
                  <a:schemeClr val="bg2"/>
                </a:solidFill>
              </a:rPr>
              <a:t>- [G3]  Allow users to set constraints and preferences</a:t>
            </a:r>
            <a:br>
              <a:rPr lang="en-US" sz="1810" dirty="0" smtClean="0">
                <a:solidFill>
                  <a:schemeClr val="bg2"/>
                </a:solidFill>
              </a:rPr>
            </a:br>
            <a:r>
              <a:rPr lang="en-US" sz="1810" dirty="0" smtClean="0">
                <a:solidFill>
                  <a:schemeClr val="bg2"/>
                </a:solidFill>
              </a:rPr>
              <a:t/>
            </a:r>
            <a:br>
              <a:rPr lang="en-US" sz="1810" dirty="0" smtClean="0">
                <a:solidFill>
                  <a:schemeClr val="bg2"/>
                </a:solidFill>
              </a:rPr>
            </a:br>
            <a:r>
              <a:rPr lang="en-US" sz="1810" dirty="0" smtClean="0">
                <a:solidFill>
                  <a:schemeClr val="bg2"/>
                </a:solidFill>
              </a:rPr>
              <a:t>- [G4]  Simplify procedures and reduce the number of operations that a user has to do to schedule a new activity</a:t>
            </a:r>
            <a:br>
              <a:rPr lang="en-US" sz="1810" dirty="0" smtClean="0">
                <a:solidFill>
                  <a:schemeClr val="bg2"/>
                </a:solidFill>
              </a:rPr>
            </a:br>
            <a:r>
              <a:rPr lang="en-US" sz="1810" dirty="0" smtClean="0">
                <a:solidFill>
                  <a:schemeClr val="bg2"/>
                </a:solidFill>
              </a:rPr>
              <a:t/>
            </a:r>
            <a:br>
              <a:rPr lang="en-US" sz="1810" dirty="0" smtClean="0">
                <a:solidFill>
                  <a:schemeClr val="bg2"/>
                </a:solidFill>
              </a:rPr>
            </a:br>
            <a:r>
              <a:rPr lang="en-US" sz="1810" dirty="0" smtClean="0">
                <a:solidFill>
                  <a:schemeClr val="bg2"/>
                </a:solidFill>
              </a:rPr>
              <a:t>- [G5]  Make sure users are on time at their scheduled appointments or that they’re warned when they can’t be on time</a:t>
            </a:r>
            <a:endParaRPr lang="en-US" sz="1810" dirty="0">
              <a:solidFill>
                <a:schemeClr val="bg2"/>
              </a:solidFill>
            </a:endParaRPr>
          </a:p>
        </p:txBody>
      </p:sp>
      <p:sp>
        <p:nvSpPr>
          <p:cNvPr id="5" name="TextBox 4"/>
          <p:cNvSpPr txBox="1"/>
          <p:nvPr/>
        </p:nvSpPr>
        <p:spPr>
          <a:xfrm>
            <a:off x="5894172" y="1263360"/>
            <a:ext cx="6029029" cy="5098319"/>
          </a:xfrm>
          <a:prstGeom prst="rect">
            <a:avLst/>
          </a:prstGeom>
          <a:noFill/>
        </p:spPr>
        <p:txBody>
          <a:bodyPr wrap="square" rtlCol="0">
            <a:spAutoFit/>
          </a:bodyPr>
          <a:lstStyle/>
          <a:p>
            <a:r>
              <a:rPr lang="en-US" sz="1810" b="1" dirty="0" smtClean="0">
                <a:ea typeface="Avenir Next"/>
                <a:cs typeface="Avenir Next"/>
                <a:sym typeface="Avenir Next"/>
              </a:rPr>
              <a:t>-[</a:t>
            </a:r>
            <a:r>
              <a:rPr lang="en-US" sz="1810" b="1" dirty="0">
                <a:ea typeface="Avenir Next"/>
                <a:cs typeface="Avenir Next"/>
                <a:sym typeface="Avenir Next"/>
              </a:rPr>
              <a:t>R2]</a:t>
            </a:r>
            <a:r>
              <a:rPr lang="en-US" sz="1810" dirty="0"/>
              <a:t>  Users should be able to log in to Travlendar+ and, </a:t>
            </a:r>
            <a:r>
              <a:rPr lang="en-US" sz="1810" dirty="0" smtClean="0"/>
              <a:t>  together</a:t>
            </a:r>
            <a:r>
              <a:rPr lang="en-US" sz="1810" dirty="0"/>
              <a:t>, </a:t>
            </a:r>
            <a:r>
              <a:rPr lang="en-US" sz="1810" b="1" dirty="0">
                <a:ea typeface="Avenir Next"/>
                <a:cs typeface="Avenir Next"/>
                <a:sym typeface="Avenir Next"/>
              </a:rPr>
              <a:t>[R3</a:t>
            </a:r>
            <a:r>
              <a:rPr lang="en-US" sz="1810" b="1" dirty="0" smtClean="0">
                <a:ea typeface="Avenir Next"/>
                <a:cs typeface="Avenir Next"/>
                <a:sym typeface="Avenir Next"/>
              </a:rPr>
              <a:t>]</a:t>
            </a:r>
            <a:r>
              <a:rPr lang="en-US" sz="1810" dirty="0" smtClean="0"/>
              <a:t> Users </a:t>
            </a:r>
            <a:r>
              <a:rPr lang="en-US" sz="1810" dirty="0"/>
              <a:t>should be able to register to Travlendar</a:t>
            </a:r>
            <a:r>
              <a:rPr lang="en-US" sz="1810" dirty="0" smtClean="0"/>
              <a:t>+.</a:t>
            </a:r>
          </a:p>
          <a:p>
            <a:endParaRPr lang="en-US" sz="1810" dirty="0" smtClean="0"/>
          </a:p>
          <a:p>
            <a:pPr marL="435609" indent="-435609" defTabSz="572516">
              <a:spcBef>
                <a:spcPts val="2700"/>
              </a:spcBef>
              <a:defRPr sz="3332"/>
            </a:pPr>
            <a:r>
              <a:rPr lang="en-US" sz="1810" dirty="0">
                <a:sym typeface="Avenir Next"/>
              </a:rPr>
              <a:t>-</a:t>
            </a:r>
            <a:r>
              <a:rPr lang="en-US" sz="1810" b="1" dirty="0" smtClean="0">
                <a:ea typeface="Avenir Next"/>
                <a:cs typeface="Avenir Next"/>
                <a:sym typeface="Avenir Next"/>
              </a:rPr>
              <a:t>[</a:t>
            </a:r>
            <a:r>
              <a:rPr lang="en-US" sz="1810" b="1" dirty="0">
                <a:ea typeface="Avenir Next"/>
                <a:cs typeface="Avenir Next"/>
                <a:sym typeface="Avenir Next"/>
              </a:rPr>
              <a:t>R8]</a:t>
            </a:r>
            <a:r>
              <a:rPr lang="en-US" sz="1810" dirty="0"/>
              <a:t>  Users should be warned when they’re scheduling an activity that is not physically possible due to a lack of time or that overlaps with other </a:t>
            </a:r>
            <a:r>
              <a:rPr lang="en-US" sz="1810" dirty="0" smtClean="0"/>
              <a:t>activities.</a:t>
            </a:r>
            <a:br>
              <a:rPr lang="en-US" sz="1810" dirty="0" smtClean="0"/>
            </a:br>
            <a:endParaRPr lang="en-US" sz="1810" dirty="0"/>
          </a:p>
          <a:p>
            <a:pPr marL="435609" lvl="0" indent="-435609" defTabSz="572516">
              <a:spcBef>
                <a:spcPts val="2700"/>
              </a:spcBef>
              <a:defRPr sz="3332"/>
            </a:pPr>
            <a:r>
              <a:rPr lang="en-US" sz="1810" b="1" dirty="0"/>
              <a:t>-[R5]</a:t>
            </a:r>
            <a:r>
              <a:rPr lang="en-US" sz="1810" dirty="0"/>
              <a:t>  Users should be able to schedule new </a:t>
            </a:r>
            <a:r>
              <a:rPr lang="en-US" sz="1810" dirty="0" smtClean="0"/>
              <a:t>activities.</a:t>
            </a:r>
            <a:br>
              <a:rPr lang="en-US" sz="1810" dirty="0" smtClean="0"/>
            </a:br>
            <a:endParaRPr lang="en-US" sz="1810" dirty="0" smtClean="0"/>
          </a:p>
          <a:p>
            <a:pPr marL="435609" indent="-435609" defTabSz="572516">
              <a:spcBef>
                <a:spcPts val="2700"/>
              </a:spcBef>
              <a:defRPr sz="3332"/>
            </a:pPr>
            <a:r>
              <a:rPr lang="en-US" sz="1810" dirty="0" smtClean="0"/>
              <a:t>-</a:t>
            </a:r>
            <a:r>
              <a:rPr lang="en-US" sz="1810" b="1" dirty="0" smtClean="0">
                <a:ea typeface="Avenir Next"/>
                <a:cs typeface="Avenir Next"/>
                <a:sym typeface="Avenir Next"/>
              </a:rPr>
              <a:t>[R11]</a:t>
            </a:r>
            <a:r>
              <a:rPr lang="en-US" sz="1810" dirty="0" smtClean="0"/>
              <a:t>  The application should identify the best mobility option. Moreover, this should be done by appointment and by day.</a:t>
            </a:r>
            <a:endParaRPr lang="en-US" sz="1810" dirty="0"/>
          </a:p>
          <a:p>
            <a:pPr marL="435609" lvl="0" indent="-435609" defTabSz="572516">
              <a:spcBef>
                <a:spcPts val="2700"/>
              </a:spcBef>
              <a:defRPr sz="3332"/>
            </a:pPr>
            <a:endParaRPr lang="en-US" sz="1810" dirty="0" smtClean="0"/>
          </a:p>
        </p:txBody>
      </p:sp>
      <p:cxnSp>
        <p:nvCxnSpPr>
          <p:cNvPr id="7" name="Straight Arrow Connector 6"/>
          <p:cNvCxnSpPr/>
          <p:nvPr/>
        </p:nvCxnSpPr>
        <p:spPr>
          <a:xfrm flipV="1">
            <a:off x="4062531" y="1668163"/>
            <a:ext cx="1720431" cy="24713"/>
          </a:xfrm>
          <a:prstGeom prst="straightConnector1">
            <a:avLst/>
          </a:prstGeom>
          <a:ln w="381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0" name="Straight Arrow Connector 9"/>
          <p:cNvCxnSpPr/>
          <p:nvPr/>
        </p:nvCxnSpPr>
        <p:spPr>
          <a:xfrm>
            <a:off x="4062531" y="2572265"/>
            <a:ext cx="1831641" cy="35011"/>
          </a:xfrm>
          <a:prstGeom prst="straightConnector1">
            <a:avLst/>
          </a:prstGeom>
          <a:ln w="381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2" name="Straight Arrow Connector 11"/>
          <p:cNvCxnSpPr/>
          <p:nvPr/>
        </p:nvCxnSpPr>
        <p:spPr>
          <a:xfrm flipV="1">
            <a:off x="4062531" y="2784813"/>
            <a:ext cx="1831641" cy="1375178"/>
          </a:xfrm>
          <a:prstGeom prst="straightConnector1">
            <a:avLst/>
          </a:prstGeom>
          <a:ln w="381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3" name="Straight Arrow Connector 12"/>
          <p:cNvCxnSpPr/>
          <p:nvPr/>
        </p:nvCxnSpPr>
        <p:spPr>
          <a:xfrm>
            <a:off x="4062531" y="2572265"/>
            <a:ext cx="1831641" cy="1357159"/>
          </a:xfrm>
          <a:prstGeom prst="straightConnector1">
            <a:avLst/>
          </a:prstGeom>
          <a:ln w="381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8" name="Straight Arrow Connector 17"/>
          <p:cNvCxnSpPr/>
          <p:nvPr/>
        </p:nvCxnSpPr>
        <p:spPr>
          <a:xfrm flipV="1">
            <a:off x="4062531" y="4053918"/>
            <a:ext cx="1831641" cy="106073"/>
          </a:xfrm>
          <a:prstGeom prst="straightConnector1">
            <a:avLst/>
          </a:prstGeom>
          <a:ln w="381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19" name="Straight Arrow Connector 18"/>
          <p:cNvCxnSpPr/>
          <p:nvPr/>
        </p:nvCxnSpPr>
        <p:spPr>
          <a:xfrm>
            <a:off x="4062531" y="4159991"/>
            <a:ext cx="1831641" cy="766547"/>
          </a:xfrm>
          <a:prstGeom prst="straightConnector1">
            <a:avLst/>
          </a:prstGeom>
          <a:ln w="381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26" name="Straight Arrow Connector 25"/>
          <p:cNvCxnSpPr/>
          <p:nvPr/>
        </p:nvCxnSpPr>
        <p:spPr>
          <a:xfrm flipV="1">
            <a:off x="4268598" y="2966772"/>
            <a:ext cx="1625574" cy="2717336"/>
          </a:xfrm>
          <a:prstGeom prst="straightConnector1">
            <a:avLst/>
          </a:prstGeom>
          <a:ln w="38100">
            <a:solidFill>
              <a:srgbClr val="FF0000"/>
            </a:solidFill>
            <a:tailEnd type="triangle"/>
          </a:ln>
        </p:spPr>
        <p:style>
          <a:lnRef idx="3">
            <a:schemeClr val="accent2"/>
          </a:lnRef>
          <a:fillRef idx="0">
            <a:schemeClr val="accent2"/>
          </a:fillRef>
          <a:effectRef idx="2">
            <a:schemeClr val="accent2"/>
          </a:effectRef>
          <a:fontRef idx="minor">
            <a:schemeClr val="tx1"/>
          </a:fontRef>
        </p:style>
      </p:cxnSp>
      <p:cxnSp>
        <p:nvCxnSpPr>
          <p:cNvPr id="27" name="Straight Arrow Connector 26"/>
          <p:cNvCxnSpPr/>
          <p:nvPr/>
        </p:nvCxnSpPr>
        <p:spPr>
          <a:xfrm flipV="1">
            <a:off x="4268598" y="5078938"/>
            <a:ext cx="1625574" cy="605170"/>
          </a:xfrm>
          <a:prstGeom prst="straightConnector1">
            <a:avLst/>
          </a:prstGeom>
          <a:ln w="38100">
            <a:solidFill>
              <a:srgbClr val="FF000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13431318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6" name="Title 1"/>
          <p:cNvSpPr>
            <a:spLocks noGrp="1"/>
          </p:cNvSpPr>
          <p:nvPr>
            <p:ph type="title"/>
          </p:nvPr>
        </p:nvSpPr>
        <p:spPr>
          <a:xfrm>
            <a:off x="517725" y="138861"/>
            <a:ext cx="3929448" cy="1676603"/>
          </a:xfrm>
        </p:spPr>
        <p:txBody>
          <a:bodyPr>
            <a:normAutofit/>
          </a:bodyPr>
          <a:lstStyle/>
          <a:p>
            <a:r>
              <a:rPr lang="en-US" sz="3600" b="1" dirty="0" smtClean="0">
                <a:solidFill>
                  <a:schemeClr val="bg1"/>
                </a:solidFill>
              </a:rPr>
              <a:t>ITD 1.0: Performance testing</a:t>
            </a:r>
            <a:endParaRPr lang="en-US" sz="3600" b="1" dirty="0">
              <a:solidFill>
                <a:schemeClr val="bg1"/>
              </a:solidFill>
            </a:endParaRPr>
          </a:p>
        </p:txBody>
      </p:sp>
      <p:sp>
        <p:nvSpPr>
          <p:cNvPr id="7" name="Content Placeholder 3"/>
          <p:cNvSpPr>
            <a:spLocks noGrp="1"/>
          </p:cNvSpPr>
          <p:nvPr>
            <p:ph idx="1"/>
          </p:nvPr>
        </p:nvSpPr>
        <p:spPr>
          <a:xfrm>
            <a:off x="517725" y="2360141"/>
            <a:ext cx="3424080" cy="3589913"/>
          </a:xfrm>
        </p:spPr>
        <p:txBody>
          <a:bodyPr>
            <a:noAutofit/>
          </a:bodyPr>
          <a:lstStyle/>
          <a:p>
            <a:pPr marL="0" indent="0">
              <a:buNone/>
            </a:pPr>
            <a:r>
              <a:rPr lang="en-US" sz="1800" dirty="0" smtClean="0">
                <a:solidFill>
                  <a:schemeClr val="bg1"/>
                </a:solidFill>
              </a:rPr>
              <a:t>Among all the performances tests we performed, this is the most relevant.</a:t>
            </a:r>
          </a:p>
          <a:p>
            <a:pPr marL="0" indent="0">
              <a:buNone/>
            </a:pPr>
            <a:r>
              <a:rPr lang="en-US" sz="1800" dirty="0" smtClean="0">
                <a:solidFill>
                  <a:schemeClr val="bg1"/>
                </a:solidFill>
              </a:rPr>
              <a:t>We sent to the server many of the requests that are, computationally speaking, the most expensive ones.</a:t>
            </a:r>
          </a:p>
        </p:txBody>
      </p:sp>
      <p:sp>
        <p:nvSpPr>
          <p:cNvPr id="2" name="Rectangle 2"/>
          <p:cNvSpPr>
            <a:spLocks noChangeArrowheads="1"/>
          </p:cNvSpPr>
          <p:nvPr/>
        </p:nvSpPr>
        <p:spPr bwMode="auto">
          <a:xfrm>
            <a:off x="4964898" y="27184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25" name="Picture 1" descr="rap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4898" y="271848"/>
            <a:ext cx="6578600" cy="35687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4"/>
          <p:cNvSpPr>
            <a:spLocks noChangeArrowheads="1"/>
          </p:cNvSpPr>
          <p:nvPr/>
        </p:nvSpPr>
        <p:spPr bwMode="auto">
          <a:xfrm>
            <a:off x="5206198" y="439900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27" name="Picture 3" descr="stat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06198" y="4399006"/>
            <a:ext cx="6337300" cy="71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63151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45909" y="629266"/>
            <a:ext cx="3875965" cy="1676603"/>
          </a:xfrm>
        </p:spPr>
        <p:txBody>
          <a:bodyPr>
            <a:normAutofit/>
          </a:bodyPr>
          <a:lstStyle/>
          <a:p>
            <a:r>
              <a:rPr lang="en-US" sz="3600" b="1" dirty="0">
                <a:solidFill>
                  <a:schemeClr val="bg1"/>
                </a:solidFill>
              </a:rPr>
              <a:t>RASD </a:t>
            </a:r>
            <a:r>
              <a:rPr lang="en-US" sz="3600" b="1" dirty="0" smtClean="0">
                <a:solidFill>
                  <a:schemeClr val="bg1"/>
                </a:solidFill>
              </a:rPr>
              <a:t>3.0: use cases</a:t>
            </a:r>
            <a:endParaRPr lang="en-US" sz="3600" b="1" dirty="0">
              <a:solidFill>
                <a:schemeClr val="bg1"/>
              </a:solidFill>
            </a:endParaRPr>
          </a:p>
        </p:txBody>
      </p:sp>
      <p:sp>
        <p:nvSpPr>
          <p:cNvPr id="3" name="Content Placeholder 2"/>
          <p:cNvSpPr>
            <a:spLocks noGrp="1"/>
          </p:cNvSpPr>
          <p:nvPr>
            <p:ph idx="1"/>
          </p:nvPr>
        </p:nvSpPr>
        <p:spPr>
          <a:xfrm>
            <a:off x="648931" y="2438401"/>
            <a:ext cx="3667036" cy="3779520"/>
          </a:xfrm>
        </p:spPr>
        <p:txBody>
          <a:bodyPr>
            <a:normAutofit/>
          </a:bodyPr>
          <a:lstStyle/>
          <a:p>
            <a:pPr marL="0" marR="0" lvl="0" indent="0" defTabSz="914400" eaLnBrk="1" fontAlgn="auto" latinLnBrk="0" hangingPunct="1">
              <a:spcBef>
                <a:spcPts val="0"/>
              </a:spcBef>
              <a:spcAft>
                <a:spcPts val="600"/>
              </a:spcAft>
              <a:buClrTx/>
              <a:buSzTx/>
              <a:buFontTx/>
              <a:buNone/>
              <a:tabLst/>
              <a:defRPr/>
            </a:pPr>
            <a:r>
              <a:rPr lang="en-US" sz="2000" dirty="0">
                <a:solidFill>
                  <a:schemeClr val="bg1"/>
                </a:solidFill>
              </a:rPr>
              <a:t>The RASD also contains the description and the analysis (tables) of </a:t>
            </a:r>
            <a:r>
              <a:rPr lang="en-US" sz="2000" dirty="0" err="1">
                <a:solidFill>
                  <a:schemeClr val="bg1"/>
                </a:solidFill>
              </a:rPr>
              <a:t>Travlendar+’s</a:t>
            </a:r>
            <a:r>
              <a:rPr lang="en-US" sz="2000" dirty="0">
                <a:solidFill>
                  <a:schemeClr val="bg1"/>
                </a:solidFill>
              </a:rPr>
              <a:t> use cases. The diagram </a:t>
            </a:r>
            <a:r>
              <a:rPr lang="en-US" sz="2000" dirty="0" smtClean="0">
                <a:solidFill>
                  <a:schemeClr val="bg1"/>
                </a:solidFill>
              </a:rPr>
              <a:t>on the side </a:t>
            </a:r>
            <a:r>
              <a:rPr lang="en-US" sz="2000" dirty="0">
                <a:solidFill>
                  <a:schemeClr val="bg1"/>
                </a:solidFill>
              </a:rPr>
              <a:t>summarizes </a:t>
            </a:r>
            <a:r>
              <a:rPr lang="en-US" sz="2000" dirty="0" smtClean="0">
                <a:solidFill>
                  <a:schemeClr val="bg1"/>
                </a:solidFill>
              </a:rPr>
              <a:t>them. Later on we analyze in details the most </a:t>
            </a:r>
            <a:r>
              <a:rPr lang="en-US" sz="2000" dirty="0" err="1" smtClean="0">
                <a:solidFill>
                  <a:schemeClr val="bg1"/>
                </a:solidFill>
              </a:rPr>
              <a:t>revelant</a:t>
            </a:r>
            <a:r>
              <a:rPr lang="en-US" sz="2000" dirty="0" smtClean="0">
                <a:solidFill>
                  <a:schemeClr val="bg1"/>
                </a:solidFill>
              </a:rPr>
              <a:t> use cases. </a:t>
            </a:r>
            <a:endParaRPr lang="en-US" sz="2000" dirty="0">
              <a:solidFill>
                <a:schemeClr val="bg1"/>
              </a:solidFill>
            </a:endParaRPr>
          </a:p>
        </p:txBody>
      </p:sp>
      <p:pic>
        <p:nvPicPr>
          <p:cNvPr id="6" name="Image" descr="Image"/>
          <p:cNvPicPr>
            <a:picLocks noChangeAspect="1"/>
          </p:cNvPicPr>
          <p:nvPr/>
        </p:nvPicPr>
        <p:blipFill>
          <a:blip r:embed="rId3">
            <a:extLst/>
          </a:blip>
          <a:stretch>
            <a:fillRect/>
          </a:stretch>
        </p:blipFill>
        <p:spPr>
          <a:xfrm>
            <a:off x="4681558" y="914343"/>
            <a:ext cx="7510442" cy="5029315"/>
          </a:xfrm>
          <a:prstGeom prst="rect">
            <a:avLst/>
          </a:prstGeom>
          <a:ln w="12700">
            <a:miter lim="400000"/>
          </a:ln>
        </p:spPr>
      </p:pic>
    </p:spTree>
    <p:extLst>
      <p:ext uri="{BB962C8B-B14F-4D97-AF65-F5344CB8AC3E}">
        <p14:creationId xmlns:p14="http://schemas.microsoft.com/office/powerpoint/2010/main" val="13926188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45910" y="629266"/>
            <a:ext cx="3889611" cy="1676603"/>
          </a:xfrm>
        </p:spPr>
        <p:txBody>
          <a:bodyPr>
            <a:normAutofit/>
          </a:bodyPr>
          <a:lstStyle/>
          <a:p>
            <a:r>
              <a:rPr lang="en-US" sz="3600" b="1" dirty="0">
                <a:solidFill>
                  <a:schemeClr val="bg1"/>
                </a:solidFill>
              </a:rPr>
              <a:t>RASD </a:t>
            </a:r>
            <a:r>
              <a:rPr lang="en-US" sz="3600" b="1" dirty="0" smtClean="0">
                <a:solidFill>
                  <a:schemeClr val="bg1"/>
                </a:solidFill>
              </a:rPr>
              <a:t>3.0: </a:t>
            </a:r>
            <a:r>
              <a:rPr lang="en-US" sz="3600" b="1" smtClean="0">
                <a:solidFill>
                  <a:schemeClr val="bg1"/>
                </a:solidFill>
              </a:rPr>
              <a:t>use cases</a:t>
            </a:r>
            <a:endParaRPr lang="en-US" sz="3600" b="1">
              <a:solidFill>
                <a:schemeClr val="bg1"/>
              </a:solidFill>
            </a:endParaRPr>
          </a:p>
        </p:txBody>
      </p:sp>
      <p:sp>
        <p:nvSpPr>
          <p:cNvPr id="3" name="Content Placeholder 2"/>
          <p:cNvSpPr>
            <a:spLocks noGrp="1"/>
          </p:cNvSpPr>
          <p:nvPr>
            <p:ph idx="1"/>
          </p:nvPr>
        </p:nvSpPr>
        <p:spPr>
          <a:xfrm>
            <a:off x="648931" y="1978925"/>
            <a:ext cx="3667036" cy="4238996"/>
          </a:xfrm>
        </p:spPr>
        <p:txBody>
          <a:bodyPr>
            <a:normAutofit/>
          </a:bodyPr>
          <a:lstStyle/>
          <a:p>
            <a:pPr marL="0" indent="0">
              <a:buNone/>
            </a:pPr>
            <a:r>
              <a:rPr lang="en-US" sz="2000" dirty="0" smtClean="0">
                <a:solidFill>
                  <a:schemeClr val="bg1"/>
                </a:solidFill>
              </a:rPr>
              <a:t>Due to Travlendar+ scope and functionalities, a core use case is for sure the one regarding the insertion of a New Activity</a:t>
            </a:r>
          </a:p>
          <a:p>
            <a:pPr marL="0" indent="0">
              <a:buNone/>
            </a:pPr>
            <a:r>
              <a:rPr lang="en-US" sz="2000" dirty="0" smtClean="0">
                <a:solidFill>
                  <a:schemeClr val="bg1"/>
                </a:solidFill>
              </a:rPr>
              <a:t>In our Use Case Diagram, the New Activity use case extends the Show My Calendar use case, since it will be possible to start the insertion of a new activity directly from the calendar screen</a:t>
            </a:r>
          </a:p>
          <a:p>
            <a:pPr marL="0" indent="0">
              <a:buNone/>
            </a:pPr>
            <a:r>
              <a:rPr lang="en-US" sz="2000" dirty="0" smtClean="0">
                <a:solidFill>
                  <a:schemeClr val="bg1"/>
                </a:solidFill>
              </a:rPr>
              <a:t>It’s extended by the Copy Activity use case, since each time it will be possible to add a new activity by copying an existing one</a:t>
            </a:r>
          </a:p>
          <a:p>
            <a:pPr marL="0" indent="0">
              <a:buNone/>
            </a:pPr>
            <a:endParaRPr lang="en-US" sz="2000" dirty="0" smtClean="0">
              <a:solidFill>
                <a:schemeClr val="bg1"/>
              </a:solidFill>
            </a:endParaRPr>
          </a:p>
          <a:p>
            <a:pPr marL="0" indent="0">
              <a:buNone/>
            </a:pPr>
            <a:endParaRPr lang="en-US" sz="2000" dirty="0">
              <a:solidFill>
                <a:schemeClr val="bg1"/>
              </a:solidFill>
            </a:endParaRPr>
          </a:p>
        </p:txBody>
      </p:sp>
      <p:pic>
        <p:nvPicPr>
          <p:cNvPr id="7" name="Screen Shot 2017-11-05 at 16.10.26.png" descr="Screen Shot 2017-11-05 at 16.10.26.png"/>
          <p:cNvPicPr>
            <a:picLocks noChangeAspect="1"/>
          </p:cNvPicPr>
          <p:nvPr/>
        </p:nvPicPr>
        <p:blipFill>
          <a:blip r:embed="rId3">
            <a:extLst/>
          </a:blip>
          <a:stretch>
            <a:fillRect/>
          </a:stretch>
        </p:blipFill>
        <p:spPr>
          <a:xfrm>
            <a:off x="5084452" y="2"/>
            <a:ext cx="6294538" cy="6366681"/>
          </a:xfrm>
          <a:prstGeom prst="rect">
            <a:avLst/>
          </a:prstGeom>
          <a:ln w="12700">
            <a:miter lim="400000"/>
          </a:ln>
        </p:spPr>
      </p:pic>
      <p:sp>
        <p:nvSpPr>
          <p:cNvPr id="4" name="TextBox 3"/>
          <p:cNvSpPr txBox="1"/>
          <p:nvPr/>
        </p:nvSpPr>
        <p:spPr>
          <a:xfrm>
            <a:off x="5319551" y="6119336"/>
            <a:ext cx="5824339" cy="738664"/>
          </a:xfrm>
          <a:prstGeom prst="rect">
            <a:avLst/>
          </a:prstGeom>
          <a:solidFill>
            <a:schemeClr val="bg1"/>
          </a:solidFill>
        </p:spPr>
        <p:txBody>
          <a:bodyPr wrap="square" rtlCol="0">
            <a:spAutoFit/>
          </a:bodyPr>
          <a:lstStyle/>
          <a:p>
            <a:r>
              <a:rPr lang="en-US" sz="1400" dirty="0" smtClean="0"/>
              <a:t>NOTICE: The table regards just ‘fixed’ activities since ‘flexible’ ones (e.g. lunch) differs a little bit in the flow of events. In fact, for sake of simplicity, the system manages differently the two kinds of activities.</a:t>
            </a:r>
          </a:p>
        </p:txBody>
      </p:sp>
    </p:spTree>
    <p:extLst>
      <p:ext uri="{BB962C8B-B14F-4D97-AF65-F5344CB8AC3E}">
        <p14:creationId xmlns:p14="http://schemas.microsoft.com/office/powerpoint/2010/main" val="1740473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45910" y="629266"/>
            <a:ext cx="3889611" cy="1676603"/>
          </a:xfrm>
        </p:spPr>
        <p:txBody>
          <a:bodyPr>
            <a:normAutofit/>
          </a:bodyPr>
          <a:lstStyle/>
          <a:p>
            <a:r>
              <a:rPr lang="en-US" sz="3600" b="1" dirty="0">
                <a:solidFill>
                  <a:schemeClr val="bg1"/>
                </a:solidFill>
              </a:rPr>
              <a:t>RASD </a:t>
            </a:r>
            <a:r>
              <a:rPr lang="en-US" sz="3600" b="1" dirty="0" smtClean="0">
                <a:solidFill>
                  <a:schemeClr val="bg1"/>
                </a:solidFill>
              </a:rPr>
              <a:t>3.0: </a:t>
            </a:r>
            <a:r>
              <a:rPr lang="en-US" sz="3600" b="1" smtClean="0">
                <a:solidFill>
                  <a:schemeClr val="bg1"/>
                </a:solidFill>
              </a:rPr>
              <a:t>use cases</a:t>
            </a:r>
            <a:endParaRPr lang="en-US" sz="3600" b="1">
              <a:solidFill>
                <a:schemeClr val="bg1"/>
              </a:solidFill>
            </a:endParaRPr>
          </a:p>
        </p:txBody>
      </p:sp>
      <p:sp>
        <p:nvSpPr>
          <p:cNvPr id="3" name="Content Placeholder 2"/>
          <p:cNvSpPr>
            <a:spLocks noGrp="1"/>
          </p:cNvSpPr>
          <p:nvPr>
            <p:ph idx="1"/>
          </p:nvPr>
        </p:nvSpPr>
        <p:spPr>
          <a:xfrm>
            <a:off x="648931" y="1978925"/>
            <a:ext cx="3667036" cy="4238996"/>
          </a:xfrm>
        </p:spPr>
        <p:txBody>
          <a:bodyPr>
            <a:normAutofit/>
          </a:bodyPr>
          <a:lstStyle/>
          <a:p>
            <a:pPr marL="0" indent="0">
              <a:buNone/>
            </a:pPr>
            <a:r>
              <a:rPr lang="en-US" sz="2000" dirty="0" smtClean="0">
                <a:solidFill>
                  <a:schemeClr val="bg1"/>
                </a:solidFill>
              </a:rPr>
              <a:t>In light of the implementation, another highly relevant use case is the ‘show my calendar’ use case.</a:t>
            </a:r>
          </a:p>
          <a:p>
            <a:pPr marL="0" indent="0">
              <a:buNone/>
            </a:pPr>
            <a:r>
              <a:rPr lang="en-US" sz="2000" dirty="0" smtClean="0">
                <a:solidFill>
                  <a:schemeClr val="bg1"/>
                </a:solidFill>
              </a:rPr>
              <a:t>In fact, due to how the clients have been designed, the calendar screen emerges as the main screen, from which the user can reach every functionality.</a:t>
            </a:r>
          </a:p>
          <a:p>
            <a:pPr marL="0" indent="0">
              <a:buNone/>
            </a:pPr>
            <a:r>
              <a:rPr lang="en-US" sz="2000" dirty="0" smtClean="0">
                <a:solidFill>
                  <a:schemeClr val="bg1"/>
                </a:solidFill>
              </a:rPr>
              <a:t>For these reasons this use case gains a core role and the corresponding  screens in the clients have been developed as more intuitive as possible.</a:t>
            </a:r>
          </a:p>
          <a:p>
            <a:pPr marL="0" indent="0">
              <a:buNone/>
            </a:pPr>
            <a:endParaRPr lang="en-US" sz="2000" dirty="0">
              <a:solidFill>
                <a:schemeClr val="bg1"/>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9830" y="917235"/>
            <a:ext cx="5889369" cy="3883303"/>
          </a:xfrm>
          <a:prstGeom prst="rect">
            <a:avLst/>
          </a:prstGeom>
        </p:spPr>
      </p:pic>
      <p:sp>
        <p:nvSpPr>
          <p:cNvPr id="8" name="TextBox 7"/>
          <p:cNvSpPr txBox="1"/>
          <p:nvPr/>
        </p:nvSpPr>
        <p:spPr>
          <a:xfrm>
            <a:off x="4879406" y="5404513"/>
            <a:ext cx="7110216" cy="369332"/>
          </a:xfrm>
          <a:prstGeom prst="rect">
            <a:avLst/>
          </a:prstGeom>
          <a:noFill/>
        </p:spPr>
        <p:txBody>
          <a:bodyPr wrap="none" rtlCol="0">
            <a:spAutoFit/>
          </a:bodyPr>
          <a:lstStyle/>
          <a:p>
            <a:r>
              <a:rPr lang="en-US" dirty="0" smtClean="0"/>
              <a:t>For more details see also the Implementation section of </a:t>
            </a:r>
            <a:r>
              <a:rPr lang="en-US" smtClean="0"/>
              <a:t>this presentation </a:t>
            </a:r>
            <a:endParaRPr lang="en-US" dirty="0"/>
          </a:p>
        </p:txBody>
      </p:sp>
    </p:spTree>
    <p:extLst>
      <p:ext uri="{BB962C8B-B14F-4D97-AF65-F5344CB8AC3E}">
        <p14:creationId xmlns:p14="http://schemas.microsoft.com/office/powerpoint/2010/main" val="17638254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45910" y="629266"/>
            <a:ext cx="3889611" cy="1676603"/>
          </a:xfrm>
        </p:spPr>
        <p:txBody>
          <a:bodyPr>
            <a:normAutofit/>
          </a:bodyPr>
          <a:lstStyle/>
          <a:p>
            <a:r>
              <a:rPr lang="en-US" sz="3600" b="1" dirty="0">
                <a:solidFill>
                  <a:schemeClr val="bg1"/>
                </a:solidFill>
              </a:rPr>
              <a:t>RASD </a:t>
            </a:r>
            <a:r>
              <a:rPr lang="en-US" sz="3600" b="1" dirty="0" smtClean="0">
                <a:solidFill>
                  <a:schemeClr val="bg1"/>
                </a:solidFill>
              </a:rPr>
              <a:t>3.0: alloy</a:t>
            </a:r>
            <a:endParaRPr lang="en-US" sz="3600" b="1" dirty="0">
              <a:solidFill>
                <a:schemeClr val="bg1"/>
              </a:solidFill>
            </a:endParaRPr>
          </a:p>
        </p:txBody>
      </p:sp>
      <p:sp>
        <p:nvSpPr>
          <p:cNvPr id="3" name="Content Placeholder 2"/>
          <p:cNvSpPr>
            <a:spLocks noGrp="1"/>
          </p:cNvSpPr>
          <p:nvPr>
            <p:ph idx="1"/>
          </p:nvPr>
        </p:nvSpPr>
        <p:spPr>
          <a:xfrm>
            <a:off x="648931" y="1978925"/>
            <a:ext cx="3667036" cy="4238996"/>
          </a:xfrm>
        </p:spPr>
        <p:txBody>
          <a:bodyPr>
            <a:normAutofit/>
          </a:bodyPr>
          <a:lstStyle/>
          <a:p>
            <a:pPr marL="0" indent="0">
              <a:buNone/>
            </a:pPr>
            <a:r>
              <a:rPr lang="en-US" sz="2000" dirty="0" smtClean="0">
                <a:solidFill>
                  <a:schemeClr val="bg1"/>
                </a:solidFill>
              </a:rPr>
              <a:t>We used Alloy to show that the system we designed, that is subject to the aforementioned constraints, remains consistent.</a:t>
            </a:r>
          </a:p>
          <a:p>
            <a:pPr marL="0" indent="0">
              <a:buNone/>
            </a:pPr>
            <a:r>
              <a:rPr lang="en-US" sz="2000" dirty="0" smtClean="0">
                <a:solidFill>
                  <a:schemeClr val="bg1"/>
                </a:solidFill>
              </a:rPr>
              <a:t>In fact, our Alloy specification (see RASD) respected all the constraints and was still able to generate some possible worlds.</a:t>
            </a:r>
          </a:p>
          <a:p>
            <a:pPr marL="0" indent="0">
              <a:buNone/>
            </a:pPr>
            <a:endParaRPr lang="en-US" sz="2000" dirty="0">
              <a:solidFill>
                <a:schemeClr val="bg1"/>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6008" y="1422915"/>
            <a:ext cx="7437022" cy="4012171"/>
          </a:xfrm>
          <a:prstGeom prst="rect">
            <a:avLst/>
          </a:prstGeom>
        </p:spPr>
      </p:pic>
    </p:spTree>
    <p:extLst>
      <p:ext uri="{BB962C8B-B14F-4D97-AF65-F5344CB8AC3E}">
        <p14:creationId xmlns:p14="http://schemas.microsoft.com/office/powerpoint/2010/main" val="2747679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673036" y="2590699"/>
            <a:ext cx="2573244" cy="1676603"/>
          </a:xfrm>
        </p:spPr>
        <p:txBody>
          <a:bodyPr>
            <a:normAutofit/>
          </a:bodyPr>
          <a:lstStyle/>
          <a:p>
            <a:r>
              <a:rPr lang="en-US" sz="6600" b="1" dirty="0" smtClean="0">
                <a:solidFill>
                  <a:schemeClr val="bg1"/>
                </a:solidFill>
              </a:rPr>
              <a:t>DD 1.0</a:t>
            </a:r>
            <a:endParaRPr lang="en-US" sz="6600" b="1" dirty="0">
              <a:solidFill>
                <a:schemeClr val="bg1"/>
              </a:solidFill>
            </a:endParaRPr>
          </a:p>
        </p:txBody>
      </p:sp>
    </p:spTree>
    <p:extLst>
      <p:ext uri="{BB962C8B-B14F-4D97-AF65-F5344CB8AC3E}">
        <p14:creationId xmlns:p14="http://schemas.microsoft.com/office/powerpoint/2010/main" val="17669770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500544"/>
            <a:ext cx="3929448" cy="1676603"/>
          </a:xfrm>
        </p:spPr>
        <p:txBody>
          <a:bodyPr>
            <a:normAutofit/>
          </a:bodyPr>
          <a:lstStyle/>
          <a:p>
            <a:r>
              <a:rPr lang="en-US" sz="3600" b="1" dirty="0" smtClean="0">
                <a:solidFill>
                  <a:schemeClr val="bg1"/>
                </a:solidFill>
              </a:rPr>
              <a:t>DD 1.0</a:t>
            </a:r>
            <a:r>
              <a:rPr lang="en-US" sz="3600" b="1" smtClean="0">
                <a:solidFill>
                  <a:schemeClr val="bg1"/>
                </a:solidFill>
              </a:rPr>
              <a:t>: components diagrams</a:t>
            </a:r>
            <a:endParaRPr lang="en-US" sz="3600" b="1" dirty="0">
              <a:solidFill>
                <a:schemeClr val="bg1"/>
              </a:solidFill>
            </a:endParaRPr>
          </a:p>
        </p:txBody>
      </p:sp>
      <p:sp>
        <p:nvSpPr>
          <p:cNvPr id="3" name="Content Placeholder 2"/>
          <p:cNvSpPr>
            <a:spLocks noGrp="1"/>
          </p:cNvSpPr>
          <p:nvPr>
            <p:ph idx="1"/>
          </p:nvPr>
        </p:nvSpPr>
        <p:spPr>
          <a:xfrm>
            <a:off x="517725" y="2677689"/>
            <a:ext cx="3411724" cy="2419567"/>
          </a:xfrm>
        </p:spPr>
        <p:txBody>
          <a:bodyPr>
            <a:normAutofit lnSpcReduction="10000"/>
          </a:bodyPr>
          <a:lstStyle/>
          <a:p>
            <a:pPr marL="0" indent="0">
              <a:buNone/>
            </a:pPr>
            <a:r>
              <a:rPr lang="en-US" sz="2000" dirty="0" smtClean="0">
                <a:solidFill>
                  <a:schemeClr val="bg1"/>
                </a:solidFill>
              </a:rPr>
              <a:t>The component diagram on the side represents an overview of all components and interfaces composing our system.</a:t>
            </a:r>
          </a:p>
          <a:p>
            <a:pPr marL="0" indent="0">
              <a:buNone/>
            </a:pPr>
            <a:r>
              <a:rPr lang="en-US" sz="2000" dirty="0" smtClean="0">
                <a:solidFill>
                  <a:schemeClr val="bg1"/>
                </a:solidFill>
              </a:rPr>
              <a:t>The core component of the entire system is for sure the System Main Server, “brain” of the server.</a:t>
            </a:r>
            <a:endParaRPr lang="en-US" sz="2000" dirty="0">
              <a:solidFill>
                <a:schemeClr val="bg1"/>
              </a:solidFill>
            </a:endParaRPr>
          </a:p>
        </p:txBody>
      </p:sp>
      <p:pic>
        <p:nvPicPr>
          <p:cNvPr id="7" name="Segnaposto contenuto 4">
            <a:extLst>
              <a:ext uri="{FF2B5EF4-FFF2-40B4-BE49-F238E27FC236}">
                <a16:creationId xmlns="" xmlns:a16="http://schemas.microsoft.com/office/drawing/2014/main" id="{C542E7B0-E619-4EF8-A2A7-A1973C6045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2485" y="1338845"/>
            <a:ext cx="7440369" cy="4520088"/>
          </a:xfrm>
          <a:prstGeom prst="rect">
            <a:avLst/>
          </a:prstGeom>
        </p:spPr>
      </p:pic>
      <p:cxnSp>
        <p:nvCxnSpPr>
          <p:cNvPr id="10" name="Straight Connector 9"/>
          <p:cNvCxnSpPr/>
          <p:nvPr/>
        </p:nvCxnSpPr>
        <p:spPr>
          <a:xfrm>
            <a:off x="604222" y="2177147"/>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31849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0E02442B-BFCE-4D94-A053-748333A3C5C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sp>
        <p:nvSpPr>
          <p:cNvPr id="2" name="Title 1"/>
          <p:cNvSpPr>
            <a:spLocks noGrp="1"/>
          </p:cNvSpPr>
          <p:nvPr>
            <p:ph type="title"/>
          </p:nvPr>
        </p:nvSpPr>
        <p:spPr>
          <a:xfrm>
            <a:off x="517725" y="500544"/>
            <a:ext cx="3929448" cy="1676603"/>
          </a:xfrm>
        </p:spPr>
        <p:txBody>
          <a:bodyPr>
            <a:normAutofit/>
          </a:bodyPr>
          <a:lstStyle/>
          <a:p>
            <a:r>
              <a:rPr lang="en-US" sz="3600" b="1" dirty="0" smtClean="0">
                <a:solidFill>
                  <a:schemeClr val="bg1"/>
                </a:solidFill>
              </a:rPr>
              <a:t>DD 1.0</a:t>
            </a:r>
            <a:r>
              <a:rPr lang="en-US" sz="3600" b="1" smtClean="0">
                <a:solidFill>
                  <a:schemeClr val="bg1"/>
                </a:solidFill>
              </a:rPr>
              <a:t>: components diagrams</a:t>
            </a:r>
            <a:endParaRPr lang="en-US" sz="3600" b="1" dirty="0">
              <a:solidFill>
                <a:schemeClr val="bg1"/>
              </a:solidFill>
            </a:endParaRPr>
          </a:p>
        </p:txBody>
      </p:sp>
      <p:sp>
        <p:nvSpPr>
          <p:cNvPr id="4" name="Content Placeholder 3"/>
          <p:cNvSpPr>
            <a:spLocks noGrp="1"/>
          </p:cNvSpPr>
          <p:nvPr>
            <p:ph idx="1"/>
          </p:nvPr>
        </p:nvSpPr>
        <p:spPr>
          <a:xfrm>
            <a:off x="517725" y="2529314"/>
            <a:ext cx="3300512" cy="3976518"/>
          </a:xfrm>
        </p:spPr>
        <p:txBody>
          <a:bodyPr>
            <a:normAutofit fontScale="70000" lnSpcReduction="20000"/>
          </a:bodyPr>
          <a:lstStyle/>
          <a:p>
            <a:pPr marL="0" indent="0">
              <a:buNone/>
            </a:pPr>
            <a:r>
              <a:rPr lang="en-US" dirty="0" smtClean="0">
                <a:solidFill>
                  <a:schemeClr val="bg1"/>
                </a:solidFill>
              </a:rPr>
              <a:t>Here we describe the System Main Server in details.</a:t>
            </a:r>
          </a:p>
          <a:p>
            <a:pPr marL="0" indent="0">
              <a:buNone/>
            </a:pPr>
            <a:r>
              <a:rPr lang="en-US" dirty="0" smtClean="0">
                <a:solidFill>
                  <a:schemeClr val="bg1"/>
                </a:solidFill>
              </a:rPr>
              <a:t>Some features to be noticed:</a:t>
            </a:r>
          </a:p>
          <a:p>
            <a:r>
              <a:rPr lang="en-US" dirty="0" smtClean="0">
                <a:solidFill>
                  <a:schemeClr val="bg1"/>
                </a:solidFill>
              </a:rPr>
              <a:t>It contains the so-called Computational Unit, house of all the computation in our system, connected to all the other internal components </a:t>
            </a:r>
            <a:r>
              <a:rPr lang="en-US" dirty="0">
                <a:solidFill>
                  <a:schemeClr val="bg1"/>
                </a:solidFill>
              </a:rPr>
              <a:t>by means of the Service Provider Interface </a:t>
            </a:r>
            <a:endParaRPr lang="en-US" dirty="0" smtClean="0">
              <a:solidFill>
                <a:schemeClr val="bg1"/>
              </a:solidFill>
            </a:endParaRPr>
          </a:p>
          <a:p>
            <a:r>
              <a:rPr lang="en-US" dirty="0" smtClean="0">
                <a:solidFill>
                  <a:schemeClr val="bg1"/>
                </a:solidFill>
              </a:rPr>
              <a:t>It’s connected to every secondary external components (by means of the Data Access Interface and the APIs Use Interface)</a:t>
            </a:r>
          </a:p>
        </p:txBody>
      </p:sp>
      <p:pic>
        <p:nvPicPr>
          <p:cNvPr id="8" name="Segnaposto contenuto 4">
            <a:extLst>
              <a:ext uri="{FF2B5EF4-FFF2-40B4-BE49-F238E27FC236}">
                <a16:creationId xmlns="" xmlns:a16="http://schemas.microsoft.com/office/drawing/2014/main" id="{C542E7B0-E619-4EF8-A2A7-A1973C6045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6008" y="1025737"/>
            <a:ext cx="7390600" cy="4806527"/>
          </a:xfrm>
          <a:prstGeom prst="rect">
            <a:avLst/>
          </a:prstGeom>
        </p:spPr>
      </p:pic>
      <p:cxnSp>
        <p:nvCxnSpPr>
          <p:cNvPr id="10" name="Straight Connector 9"/>
          <p:cNvCxnSpPr/>
          <p:nvPr/>
        </p:nvCxnSpPr>
        <p:spPr>
          <a:xfrm>
            <a:off x="617838" y="2177147"/>
            <a:ext cx="320039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99154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TotalTime>
  <Words>1464</Words>
  <Application>Microsoft Macintosh PowerPoint</Application>
  <PresentationFormat>Widescreen</PresentationFormat>
  <Paragraphs>147</Paragraphs>
  <Slides>20</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Avenir Next</vt:lpstr>
      <vt:lpstr>Calibri</vt:lpstr>
      <vt:lpstr>Calibri Light</vt:lpstr>
      <vt:lpstr>Mangal</vt:lpstr>
      <vt:lpstr>Office Theme</vt:lpstr>
      <vt:lpstr>RASD 3.0</vt:lpstr>
      <vt:lpstr>RASD 3.0: goals</vt:lpstr>
      <vt:lpstr>RASD 3.0: use cases</vt:lpstr>
      <vt:lpstr>RASD 3.0: use cases</vt:lpstr>
      <vt:lpstr>RASD 3.0: use cases</vt:lpstr>
      <vt:lpstr>RASD 3.0: alloy</vt:lpstr>
      <vt:lpstr>DD 1.0</vt:lpstr>
      <vt:lpstr>DD 1.0: components diagrams</vt:lpstr>
      <vt:lpstr>DD 1.0: components diagrams</vt:lpstr>
      <vt:lpstr>DD 1.0: deployment diagram</vt:lpstr>
      <vt:lpstr>DD 1.0: architectural styles</vt:lpstr>
      <vt:lpstr>DD 1.0: architectural styles</vt:lpstr>
      <vt:lpstr>DD 1.0: architectural styles</vt:lpstr>
      <vt:lpstr>ITD 1.0</vt:lpstr>
      <vt:lpstr>ITD 1.0: Servlets</vt:lpstr>
      <vt:lpstr>ITD 1.0: notification system</vt:lpstr>
      <vt:lpstr>ITD 1.0: notification system</vt:lpstr>
      <vt:lpstr>ITD 1.0: APIs</vt:lpstr>
      <vt:lpstr>ITD 1.0: Data Layer</vt:lpstr>
      <vt:lpstr>ITD 1.0: Performance testing</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(Mattia)</dc:title>
  <dc:creator>Mattia Di Fatta</dc:creator>
  <cp:lastModifiedBy>Mattia Di Fatta</cp:lastModifiedBy>
  <cp:revision>53</cp:revision>
  <dcterms:created xsi:type="dcterms:W3CDTF">2018-01-26T20:35:07Z</dcterms:created>
  <dcterms:modified xsi:type="dcterms:W3CDTF">2018-01-31T13:03:06Z</dcterms:modified>
</cp:coreProperties>
</file>

<file path=docProps/thumbnail.jpeg>
</file>